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35"/>
  </p:notesMasterIdLst>
  <p:sldIdLst>
    <p:sldId id="372" r:id="rId2"/>
    <p:sldId id="345" r:id="rId3"/>
    <p:sldId id="257" r:id="rId4"/>
    <p:sldId id="35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350" r:id="rId13"/>
    <p:sldId id="373" r:id="rId14"/>
    <p:sldId id="374" r:id="rId15"/>
    <p:sldId id="375" r:id="rId16"/>
    <p:sldId id="376" r:id="rId17"/>
    <p:sldId id="377" r:id="rId18"/>
    <p:sldId id="378" r:id="rId19"/>
    <p:sldId id="383" r:id="rId20"/>
    <p:sldId id="384" r:id="rId21"/>
    <p:sldId id="385" r:id="rId22"/>
    <p:sldId id="388" r:id="rId23"/>
    <p:sldId id="389" r:id="rId24"/>
    <p:sldId id="390" r:id="rId25"/>
    <p:sldId id="386" r:id="rId26"/>
    <p:sldId id="414" r:id="rId27"/>
    <p:sldId id="415" r:id="rId28"/>
    <p:sldId id="416" r:id="rId29"/>
    <p:sldId id="417" r:id="rId30"/>
    <p:sldId id="412" r:id="rId31"/>
    <p:sldId id="420" r:id="rId32"/>
    <p:sldId id="411" r:id="rId33"/>
    <p:sldId id="419" r:id="rId34"/>
  </p:sldIdLst>
  <p:sldSz cx="9144000" cy="5143500" type="screen16x9"/>
  <p:notesSz cx="6858000" cy="9144000"/>
  <p:embeddedFontLst>
    <p:embeddedFont>
      <p:font typeface="Microsoft YaHei UI" panose="020B0503020204020204" pitchFamily="34" charset="-122"/>
      <p:regular r:id="rId36"/>
      <p:bold r:id="rId37"/>
    </p:embeddedFont>
    <p:embeddedFont>
      <p:font typeface="MS Reference Sans Serif" panose="020B0604030504040204" pitchFamily="34" charset="0"/>
      <p:regular r:id="rId38"/>
    </p:embeddedFont>
    <p:embeddedFont>
      <p:font typeface="Dubai" panose="020B0503030403030204" pitchFamily="34" charset="-78"/>
      <p:regular r:id="rId39"/>
      <p:bold r:id="rId40"/>
    </p:embeddedFont>
    <p:embeddedFont>
      <p:font typeface="Bahnschrift Light" panose="020B0502040204020203" pitchFamily="34" charset="0"/>
      <p:regular r:id="rId41"/>
    </p:embeddedFont>
    <p:embeddedFont>
      <p:font typeface="Mali" panose="020B0600000101010101" charset="-34"/>
      <p:regular r:id="rId42"/>
      <p:bold r:id="rId43"/>
      <p:italic r:id="rId44"/>
      <p:boldItalic r:id="rId45"/>
    </p:embeddedFont>
    <p:embeddedFont>
      <p:font typeface="Franklin Gothic Demi" panose="020B0703020102020204" pitchFamily="34" charset="0"/>
      <p:regular r:id="rId46"/>
      <p:italic r:id="rId47"/>
    </p:embeddedFont>
    <p:embeddedFont>
      <p:font typeface="Arial Rounded MT Bold" panose="020F0704030504030204" pitchFamily="34" charset="0"/>
      <p:regular r:id="rId48"/>
    </p:embeddedFont>
    <p:embeddedFont>
      <p:font typeface="Lato" panose="020B0600000101010101" charset="0"/>
      <p:regular r:id="rId49"/>
      <p:bold r:id="rId50"/>
      <p:italic r:id="rId51"/>
      <p:boldItalic r:id="rId52"/>
    </p:embeddedFont>
    <p:embeddedFont>
      <p:font typeface="Proxima Nova" panose="020B0600000101010101" charset="0"/>
      <p:regular r:id="rId53"/>
      <p:bold r:id="rId54"/>
      <p:italic r:id="rId55"/>
      <p:boldItalic r:id="rId56"/>
    </p:embeddedFont>
    <p:embeddedFont>
      <p:font typeface="Caveat" panose="020B0600000101010101" charset="0"/>
      <p:regular r:id="rId57"/>
      <p:bold r:id="rId58"/>
    </p:embeddedFont>
    <p:embeddedFont>
      <p:font typeface="Proxima Nova Extrabold" panose="020B0600000101010101" charset="0"/>
      <p:bold r:id="rId59"/>
    </p:embeddedFont>
    <p:embeddedFont>
      <p:font typeface="Dubai Light" panose="020B0303030403030204" pitchFamily="34" charset="-78"/>
      <p:regular r:id="rId60"/>
    </p:embeddedFont>
    <p:embeddedFont>
      <p:font typeface="Open Sans" panose="020B0606030504020204" pitchFamily="34" charset="0"/>
      <p:regular r:id="rId61"/>
    </p:embeddedFont>
    <p:embeddedFont>
      <p:font typeface="Microsoft YaHei Light" panose="020B0502040204020203" pitchFamily="34" charset="-122"/>
      <p:regular r:id="rId62"/>
    </p:embeddedFont>
    <p:embeddedFont>
      <p:font typeface="HyhwpEQ" panose="02030600000101010101" pitchFamily="18" charset="-127"/>
      <p:regular r:id="rId63"/>
    </p:embeddedFont>
    <p:embeddedFont>
      <p:font typeface="Barlow Semi Condensed" panose="020B0600000101010101" charset="0"/>
      <p:regular r:id="rId64"/>
      <p:bold r:id="rId65"/>
      <p:italic r:id="rId66"/>
      <p:boldItalic r:id="rId67"/>
    </p:embeddedFont>
    <p:embeddedFont>
      <p:font typeface="Yu Gothic UI" panose="020B0500000000000000" pitchFamily="34" charset="-128"/>
      <p:regular r:id="rId68"/>
      <p:bold r:id="rId69"/>
    </p:embeddedFont>
    <p:embeddedFont>
      <p:font typeface="Montserrat" panose="020B0600000101010101" charset="0"/>
      <p:regular r:id="rId70"/>
      <p:bold r:id="rId71"/>
      <p:italic r:id="rId72"/>
      <p:boldItalic r:id="rId73"/>
    </p:embeddedFont>
    <p:embeddedFont>
      <p:font typeface="Red Hat Text" panose="020B0600000101010101" charset="0"/>
      <p:regular r:id="rId74"/>
      <p:bold r:id="rId75"/>
      <p:italic r:id="rId76"/>
      <p:boldItalic r:id="rId77"/>
    </p:embeddedFont>
    <p:embeddedFont>
      <p:font typeface="Bahnschrift" panose="020B0502040204020203" pitchFamily="34" charset="0"/>
      <p:regular r:id="rId78"/>
      <p:bold r:id="rId79"/>
    </p:embeddedFont>
    <p:embeddedFont>
      <p:font typeface="Staatliches" panose="020B0600000101010101" charset="0"/>
      <p:regular r:id="rId80"/>
    </p:embeddedFont>
    <p:embeddedFont>
      <p:font typeface="LG PC" panose="02030504000101010101" pitchFamily="18" charset="-127"/>
      <p:regular r:id="rId81"/>
    </p:embeddedFont>
    <p:embeddedFont>
      <p:font typeface="LG Smart UI Light" panose="020B0300000101010101" pitchFamily="50" charset="-127"/>
      <p:regular r:id="rId82"/>
    </p:embeddedFont>
    <p:embeddedFont>
      <p:font typeface="Lucida Sans" panose="020B0602030504020204" pitchFamily="3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427F"/>
    <a:srgbClr val="243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CB617A-03A8-47BD-AFD3-C60275C6B893}">
  <a:tblStyle styleId="{EBCB617A-03A8-47BD-AFD3-C60275C6B89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83744" autoAdjust="0"/>
  </p:normalViewPr>
  <p:slideViewPr>
    <p:cSldViewPr snapToGrid="0">
      <p:cViewPr>
        <p:scale>
          <a:sx n="75" d="100"/>
          <a:sy n="75" d="100"/>
        </p:scale>
        <p:origin x="171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63" Type="http://schemas.openxmlformats.org/officeDocument/2006/relationships/font" Target="fonts/font28.fntdata"/><Relationship Id="rId68" Type="http://schemas.openxmlformats.org/officeDocument/2006/relationships/font" Target="fonts/font33.fntdata"/><Relationship Id="rId84" Type="http://schemas.openxmlformats.org/officeDocument/2006/relationships/font" Target="fonts/font49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74" Type="http://schemas.openxmlformats.org/officeDocument/2006/relationships/font" Target="fonts/font39.fntdata"/><Relationship Id="rId79" Type="http://schemas.openxmlformats.org/officeDocument/2006/relationships/font" Target="fonts/font44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font" Target="fonts/font29.fntdata"/><Relationship Id="rId69" Type="http://schemas.openxmlformats.org/officeDocument/2006/relationships/font" Target="fonts/font34.fntdata"/><Relationship Id="rId77" Type="http://schemas.openxmlformats.org/officeDocument/2006/relationships/font" Target="fonts/font42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72" Type="http://schemas.openxmlformats.org/officeDocument/2006/relationships/font" Target="fonts/font37.fntdata"/><Relationship Id="rId80" Type="http://schemas.openxmlformats.org/officeDocument/2006/relationships/font" Target="fonts/font45.fntdata"/><Relationship Id="rId85" Type="http://schemas.openxmlformats.org/officeDocument/2006/relationships/font" Target="fonts/font5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font" Target="fonts/font32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70" Type="http://schemas.openxmlformats.org/officeDocument/2006/relationships/font" Target="fonts/font35.fntdata"/><Relationship Id="rId75" Type="http://schemas.openxmlformats.org/officeDocument/2006/relationships/font" Target="fonts/font40.fntdata"/><Relationship Id="rId83" Type="http://schemas.openxmlformats.org/officeDocument/2006/relationships/font" Target="fonts/font48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font" Target="fonts/font30.fntdata"/><Relationship Id="rId73" Type="http://schemas.openxmlformats.org/officeDocument/2006/relationships/font" Target="fonts/font38.fntdata"/><Relationship Id="rId78" Type="http://schemas.openxmlformats.org/officeDocument/2006/relationships/font" Target="fonts/font43.fntdata"/><Relationship Id="rId81" Type="http://schemas.openxmlformats.org/officeDocument/2006/relationships/font" Target="fonts/font46.fntdata"/><Relationship Id="rId86" Type="http://schemas.openxmlformats.org/officeDocument/2006/relationships/font" Target="fonts/font5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6" Type="http://schemas.openxmlformats.org/officeDocument/2006/relationships/font" Target="fonts/font41.fntdata"/><Relationship Id="rId7" Type="http://schemas.openxmlformats.org/officeDocument/2006/relationships/slide" Target="slides/slide6.xml"/><Relationship Id="rId71" Type="http://schemas.openxmlformats.org/officeDocument/2006/relationships/font" Target="fonts/font3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66" Type="http://schemas.openxmlformats.org/officeDocument/2006/relationships/font" Target="fonts/font31.fntdata"/><Relationship Id="rId87" Type="http://schemas.openxmlformats.org/officeDocument/2006/relationships/presProps" Target="presProps.xml"/><Relationship Id="rId61" Type="http://schemas.openxmlformats.org/officeDocument/2006/relationships/font" Target="fonts/font26.fntdata"/><Relationship Id="rId82" Type="http://schemas.openxmlformats.org/officeDocument/2006/relationships/font" Target="fonts/font47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9e8681acfb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0" name="Google Shape;930;g9e8681acfb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44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9e8681acfb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2" name="Google Shape;732;g9e8681acfb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e8681acfb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9e8681acfb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eb4b556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9eb4b556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 smtClean="0"/>
              <a:t>princeton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4018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9e8681acfb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3" name="Google Shape;813;g9e8681acfb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965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9e8681acf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2" name="Google Shape;792;g9e8681acf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93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9eb4b556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9" name="Google Shape;759;g9eb4b556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285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9eb4b556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9" name="Google Shape;759;g9eb4b556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157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39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9e8681acf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2" name="Google Shape;792;g9e8681acf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081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7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9" name="Google Shape;11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060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66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0" name="Google Shape;142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511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9eb4b556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9" name="Google Shape;759;g9eb4b556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57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9eb4b556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9" name="Google Shape;759;g9eb4b556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350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9e8681acf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2" name="Google Shape;792;g9e8681acf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65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9e8681acfb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2" name="Google Shape;732;g9e8681acfb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1652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9e8681acfb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2" name="Google Shape;732;g9e8681acfb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1995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9e8681acfb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2" name="Google Shape;732;g9e8681acfb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3847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0" name="Google Shape;142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66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2" name="Google Shape;10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613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a49d7b71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0" name="Google Shape;1450;ga49d7b71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044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a49d7b71e7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ga49d7b71e7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835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7" name="Google Shape;145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779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8" name="Google Shape;8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558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9e8681acfb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2" name="Google Shape;682;g9e8681acfb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9d7b71e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ga49d7b71e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9e8681acfb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g9e8681acfb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e8681acfb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5" name="Google Shape;715;g9e8681acfb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9e8681acfb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4" name="Google Shape;724;g9e8681acfb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-542478" y="-837426"/>
            <a:ext cx="10314178" cy="6894225"/>
            <a:chOff x="-542478" y="-830025"/>
            <a:chExt cx="10314178" cy="6894225"/>
          </a:xfrm>
        </p:grpSpPr>
        <p:grpSp>
          <p:nvGrpSpPr>
            <p:cNvPr id="30" name="Google Shape;30;p3"/>
            <p:cNvGrpSpPr/>
            <p:nvPr/>
          </p:nvGrpSpPr>
          <p:grpSpPr>
            <a:xfrm>
              <a:off x="-259612" y="1296681"/>
              <a:ext cx="10031312" cy="4767519"/>
              <a:chOff x="-259612" y="1296681"/>
              <a:chExt cx="10031312" cy="4767519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-259612" y="2905777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Google Shape;35;p3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36" name="Google Shape;36;p3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" name="Google Shape;38;p3"/>
            <p:cNvGrpSpPr/>
            <p:nvPr/>
          </p:nvGrpSpPr>
          <p:grpSpPr>
            <a:xfrm>
              <a:off x="-542478" y="-830025"/>
              <a:ext cx="2611931" cy="1750164"/>
              <a:chOff x="-542478" y="-830025"/>
              <a:chExt cx="2611931" cy="1750164"/>
            </a:xfrm>
          </p:grpSpPr>
          <p:sp>
            <p:nvSpPr>
              <p:cNvPr id="39" name="Google Shape;39;p3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" name="Google Shape;41;p3"/>
          <p:cNvSpPr txBox="1">
            <a:spLocks noGrp="1"/>
          </p:cNvSpPr>
          <p:nvPr>
            <p:ph type="ctrTitle"/>
          </p:nvPr>
        </p:nvSpPr>
        <p:spPr>
          <a:xfrm>
            <a:off x="715050" y="399449"/>
            <a:ext cx="77139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/>
          </p:nvPr>
        </p:nvSpPr>
        <p:spPr>
          <a:xfrm>
            <a:off x="669225" y="2046550"/>
            <a:ext cx="23172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742269" y="2322274"/>
            <a:ext cx="2110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3"/>
          </p:nvPr>
        </p:nvSpPr>
        <p:spPr>
          <a:xfrm>
            <a:off x="3443700" y="2048225"/>
            <a:ext cx="23172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4"/>
          </p:nvPr>
        </p:nvSpPr>
        <p:spPr>
          <a:xfrm>
            <a:off x="3516750" y="2323955"/>
            <a:ext cx="2110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5"/>
          </p:nvPr>
        </p:nvSpPr>
        <p:spPr>
          <a:xfrm>
            <a:off x="6218175" y="2048250"/>
            <a:ext cx="23172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subTitle" idx="6"/>
          </p:nvPr>
        </p:nvSpPr>
        <p:spPr>
          <a:xfrm>
            <a:off x="6291231" y="2323962"/>
            <a:ext cx="2110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7"/>
          </p:nvPr>
        </p:nvSpPr>
        <p:spPr>
          <a:xfrm>
            <a:off x="669225" y="3763100"/>
            <a:ext cx="23172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8"/>
          </p:nvPr>
        </p:nvSpPr>
        <p:spPr>
          <a:xfrm>
            <a:off x="742269" y="4014945"/>
            <a:ext cx="2110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title" idx="9"/>
          </p:nvPr>
        </p:nvSpPr>
        <p:spPr>
          <a:xfrm>
            <a:off x="3383100" y="3764775"/>
            <a:ext cx="23172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subTitle" idx="13"/>
          </p:nvPr>
        </p:nvSpPr>
        <p:spPr>
          <a:xfrm>
            <a:off x="3516750" y="4016614"/>
            <a:ext cx="2110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title" idx="14"/>
          </p:nvPr>
        </p:nvSpPr>
        <p:spPr>
          <a:xfrm>
            <a:off x="6218175" y="3764775"/>
            <a:ext cx="23172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5"/>
          </p:nvPr>
        </p:nvSpPr>
        <p:spPr>
          <a:xfrm>
            <a:off x="6291231" y="4016608"/>
            <a:ext cx="2110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CUSTOM_8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30"/>
          <p:cNvGrpSpPr/>
          <p:nvPr/>
        </p:nvGrpSpPr>
        <p:grpSpPr>
          <a:xfrm>
            <a:off x="-542478" y="-875362"/>
            <a:ext cx="10314178" cy="6894226"/>
            <a:chOff x="-542478" y="-875363"/>
            <a:chExt cx="10314178" cy="6894226"/>
          </a:xfrm>
        </p:grpSpPr>
        <p:grpSp>
          <p:nvGrpSpPr>
            <p:cNvPr id="468" name="Google Shape;468;p30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469" name="Google Shape;469;p30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30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1" name="Google Shape;471;p30"/>
            <p:cNvGrpSpPr/>
            <p:nvPr/>
          </p:nvGrpSpPr>
          <p:grpSpPr>
            <a:xfrm>
              <a:off x="-542478" y="-875363"/>
              <a:ext cx="2611931" cy="1750164"/>
              <a:chOff x="-542478" y="-830025"/>
              <a:chExt cx="2611931" cy="1750164"/>
            </a:xfrm>
          </p:grpSpPr>
          <p:sp>
            <p:nvSpPr>
              <p:cNvPr id="472" name="Google Shape;472;p30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30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4" name="Google Shape;474;p30"/>
            <p:cNvGrpSpPr/>
            <p:nvPr/>
          </p:nvGrpSpPr>
          <p:grpSpPr>
            <a:xfrm>
              <a:off x="-408562" y="1251344"/>
              <a:ext cx="10180262" cy="4767519"/>
              <a:chOff x="-408562" y="1296681"/>
              <a:chExt cx="10180262" cy="4767519"/>
            </a:xfrm>
          </p:grpSpPr>
          <p:sp>
            <p:nvSpPr>
              <p:cNvPr id="475" name="Google Shape;475;p30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30"/>
              <p:cNvSpPr/>
              <p:nvPr/>
            </p:nvSpPr>
            <p:spPr>
              <a:xfrm>
                <a:off x="-408562" y="4685402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30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30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9" name="Google Shape;479;p30"/>
          <p:cNvSpPr txBox="1">
            <a:spLocks noGrp="1"/>
          </p:cNvSpPr>
          <p:nvPr>
            <p:ph type="title"/>
          </p:nvPr>
        </p:nvSpPr>
        <p:spPr>
          <a:xfrm>
            <a:off x="715050" y="445475"/>
            <a:ext cx="771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0" name="Google Shape;480;p30"/>
          <p:cNvSpPr txBox="1">
            <a:spLocks noGrp="1"/>
          </p:cNvSpPr>
          <p:nvPr>
            <p:ph type="title" idx="2"/>
          </p:nvPr>
        </p:nvSpPr>
        <p:spPr>
          <a:xfrm>
            <a:off x="4918740" y="3448623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81" name="Google Shape;481;p30"/>
          <p:cNvSpPr txBox="1">
            <a:spLocks noGrp="1"/>
          </p:cNvSpPr>
          <p:nvPr>
            <p:ph type="subTitle" idx="1"/>
          </p:nvPr>
        </p:nvSpPr>
        <p:spPr>
          <a:xfrm>
            <a:off x="4918740" y="3752231"/>
            <a:ext cx="21105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0"/>
          <p:cNvSpPr txBox="1">
            <a:spLocks noGrp="1"/>
          </p:cNvSpPr>
          <p:nvPr>
            <p:ph type="title" idx="3"/>
          </p:nvPr>
        </p:nvSpPr>
        <p:spPr>
          <a:xfrm>
            <a:off x="2114760" y="3448623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83" name="Google Shape;483;p30"/>
          <p:cNvSpPr txBox="1">
            <a:spLocks noGrp="1"/>
          </p:cNvSpPr>
          <p:nvPr>
            <p:ph type="subTitle" idx="4"/>
          </p:nvPr>
        </p:nvSpPr>
        <p:spPr>
          <a:xfrm>
            <a:off x="2114765" y="3772749"/>
            <a:ext cx="21105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ONE_COLUMN_TEXT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1"/>
          <p:cNvSpPr txBox="1">
            <a:spLocks noGrp="1"/>
          </p:cNvSpPr>
          <p:nvPr>
            <p:ph type="title"/>
          </p:nvPr>
        </p:nvSpPr>
        <p:spPr>
          <a:xfrm>
            <a:off x="667437" y="439700"/>
            <a:ext cx="78033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1"/>
          </p:nvPr>
        </p:nvSpPr>
        <p:spPr>
          <a:xfrm>
            <a:off x="718250" y="1649300"/>
            <a:ext cx="3855900" cy="28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87" name="Google Shape;487;p31"/>
          <p:cNvSpPr txBox="1">
            <a:spLocks noGrp="1"/>
          </p:cNvSpPr>
          <p:nvPr>
            <p:ph type="subTitle" idx="2"/>
          </p:nvPr>
        </p:nvSpPr>
        <p:spPr>
          <a:xfrm>
            <a:off x="4574050" y="1649300"/>
            <a:ext cx="3855900" cy="28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88" name="Google Shape;488;p31"/>
          <p:cNvSpPr txBox="1">
            <a:spLocks noGrp="1"/>
          </p:cNvSpPr>
          <p:nvPr>
            <p:ph type="subTitle" idx="3"/>
          </p:nvPr>
        </p:nvSpPr>
        <p:spPr>
          <a:xfrm>
            <a:off x="712800" y="1309625"/>
            <a:ext cx="77184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9" name="Google Shape;489;p31"/>
          <p:cNvGrpSpPr/>
          <p:nvPr/>
        </p:nvGrpSpPr>
        <p:grpSpPr>
          <a:xfrm>
            <a:off x="6677058" y="4105234"/>
            <a:ext cx="2748192" cy="881100"/>
            <a:chOff x="6677058" y="4105234"/>
            <a:chExt cx="2748192" cy="881100"/>
          </a:xfrm>
        </p:grpSpPr>
        <p:sp>
          <p:nvSpPr>
            <p:cNvPr id="490" name="Google Shape;490;p31"/>
            <p:cNvSpPr/>
            <p:nvPr/>
          </p:nvSpPr>
          <p:spPr>
            <a:xfrm flipH="1">
              <a:off x="8575950" y="4105234"/>
              <a:ext cx="849300" cy="8811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6677058" y="4345123"/>
              <a:ext cx="501000" cy="520200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31"/>
          <p:cNvSpPr/>
          <p:nvPr/>
        </p:nvSpPr>
        <p:spPr>
          <a:xfrm>
            <a:off x="860637" y="4774125"/>
            <a:ext cx="849300" cy="880500"/>
          </a:xfrm>
          <a:prstGeom prst="ellipse">
            <a:avLst/>
          </a:prstGeom>
          <a:solidFill>
            <a:srgbClr val="FFC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3" name="Google Shape;493;p31"/>
          <p:cNvGrpSpPr/>
          <p:nvPr/>
        </p:nvGrpSpPr>
        <p:grpSpPr>
          <a:xfrm>
            <a:off x="-289875" y="-692762"/>
            <a:ext cx="2334675" cy="1738737"/>
            <a:chOff x="-289875" y="-692762"/>
            <a:chExt cx="2334675" cy="1738737"/>
          </a:xfrm>
        </p:grpSpPr>
        <p:sp>
          <p:nvSpPr>
            <p:cNvPr id="494" name="Google Shape;494;p31"/>
            <p:cNvSpPr/>
            <p:nvPr/>
          </p:nvSpPr>
          <p:spPr>
            <a:xfrm>
              <a:off x="1000800" y="-692762"/>
              <a:ext cx="1044000" cy="10494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-289875" y="-491825"/>
              <a:ext cx="1607400" cy="15378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">
  <p:cSld name="ONE_COLUMN_TEXT_1_2_2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2"/>
          <p:cNvSpPr txBox="1">
            <a:spLocks noGrp="1"/>
          </p:cNvSpPr>
          <p:nvPr>
            <p:ph type="title"/>
          </p:nvPr>
        </p:nvSpPr>
        <p:spPr>
          <a:xfrm>
            <a:off x="667437" y="439700"/>
            <a:ext cx="78033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8" name="Google Shape;498;p32"/>
          <p:cNvSpPr txBox="1">
            <a:spLocks noGrp="1"/>
          </p:cNvSpPr>
          <p:nvPr>
            <p:ph type="subTitle" idx="1"/>
          </p:nvPr>
        </p:nvSpPr>
        <p:spPr>
          <a:xfrm>
            <a:off x="715050" y="1543325"/>
            <a:ext cx="3855900" cy="28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99" name="Google Shape;499;p32"/>
          <p:cNvSpPr txBox="1">
            <a:spLocks noGrp="1"/>
          </p:cNvSpPr>
          <p:nvPr>
            <p:ph type="subTitle" idx="2"/>
          </p:nvPr>
        </p:nvSpPr>
        <p:spPr>
          <a:xfrm>
            <a:off x="4574050" y="1649300"/>
            <a:ext cx="3855900" cy="28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00" name="Google Shape;500;p32"/>
          <p:cNvSpPr txBox="1">
            <a:spLocks noGrp="1"/>
          </p:cNvSpPr>
          <p:nvPr>
            <p:ph type="subTitle" idx="3"/>
          </p:nvPr>
        </p:nvSpPr>
        <p:spPr>
          <a:xfrm>
            <a:off x="712800" y="999000"/>
            <a:ext cx="77184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32"/>
          <p:cNvSpPr/>
          <p:nvPr/>
        </p:nvSpPr>
        <p:spPr>
          <a:xfrm flipH="1">
            <a:off x="8575950" y="4105234"/>
            <a:ext cx="849300" cy="8811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2"/>
          <p:cNvSpPr/>
          <p:nvPr/>
        </p:nvSpPr>
        <p:spPr>
          <a:xfrm>
            <a:off x="860637" y="4774125"/>
            <a:ext cx="849300" cy="880500"/>
          </a:xfrm>
          <a:prstGeom prst="ellipse">
            <a:avLst/>
          </a:prstGeom>
          <a:solidFill>
            <a:srgbClr val="FFC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3" name="Google Shape;503;p32"/>
          <p:cNvGrpSpPr/>
          <p:nvPr/>
        </p:nvGrpSpPr>
        <p:grpSpPr>
          <a:xfrm>
            <a:off x="-289875" y="-692762"/>
            <a:ext cx="2334675" cy="1738737"/>
            <a:chOff x="-289875" y="-692762"/>
            <a:chExt cx="2334675" cy="1738737"/>
          </a:xfrm>
        </p:grpSpPr>
        <p:sp>
          <p:nvSpPr>
            <p:cNvPr id="504" name="Google Shape;504;p32"/>
            <p:cNvSpPr/>
            <p:nvPr/>
          </p:nvSpPr>
          <p:spPr>
            <a:xfrm>
              <a:off x="1000800" y="-692762"/>
              <a:ext cx="1044000" cy="10494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-289875" y="-491825"/>
              <a:ext cx="1607400" cy="15378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6" name="Google Shape;506;p32"/>
          <p:cNvGrpSpPr/>
          <p:nvPr/>
        </p:nvGrpSpPr>
        <p:grpSpPr>
          <a:xfrm rot="10800000">
            <a:off x="-426163" y="-489491"/>
            <a:ext cx="10024288" cy="6428491"/>
            <a:chOff x="-735625" y="-79803"/>
            <a:chExt cx="10024288" cy="6428491"/>
          </a:xfrm>
        </p:grpSpPr>
        <p:grpSp>
          <p:nvGrpSpPr>
            <p:cNvPr id="507" name="Google Shape;507;p32"/>
            <p:cNvGrpSpPr/>
            <p:nvPr/>
          </p:nvGrpSpPr>
          <p:grpSpPr>
            <a:xfrm flipH="1">
              <a:off x="-735625" y="1522225"/>
              <a:ext cx="3919550" cy="4826463"/>
              <a:chOff x="5830850" y="1217425"/>
              <a:chExt cx="3919550" cy="4826463"/>
            </a:xfrm>
          </p:grpSpPr>
          <p:sp>
            <p:nvSpPr>
              <p:cNvPr id="508" name="Google Shape;508;p32"/>
              <p:cNvSpPr/>
              <p:nvPr/>
            </p:nvSpPr>
            <p:spPr>
              <a:xfrm>
                <a:off x="8331487" y="3045497"/>
                <a:ext cx="499500" cy="518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09" name="Google Shape;509;p32"/>
              <p:cNvGrpSpPr/>
              <p:nvPr/>
            </p:nvGrpSpPr>
            <p:grpSpPr>
              <a:xfrm>
                <a:off x="7373625" y="4459595"/>
                <a:ext cx="2376775" cy="1584293"/>
                <a:chOff x="7373625" y="4459595"/>
                <a:chExt cx="2376775" cy="1584293"/>
              </a:xfrm>
            </p:grpSpPr>
            <p:sp>
              <p:nvSpPr>
                <p:cNvPr id="510" name="Google Shape;510;p32"/>
                <p:cNvSpPr/>
                <p:nvPr/>
              </p:nvSpPr>
              <p:spPr>
                <a:xfrm>
                  <a:off x="8288800" y="4459595"/>
                  <a:ext cx="1461600" cy="1317300"/>
                </a:xfrm>
                <a:prstGeom prst="ellipse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" name="Google Shape;511;p32"/>
                <p:cNvSpPr/>
                <p:nvPr/>
              </p:nvSpPr>
              <p:spPr>
                <a:xfrm>
                  <a:off x="7373625" y="4843288"/>
                  <a:ext cx="1387800" cy="1200600"/>
                </a:xfrm>
                <a:prstGeom prst="ellipse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12" name="Google Shape;512;p32"/>
              <p:cNvSpPr/>
              <p:nvPr/>
            </p:nvSpPr>
            <p:spPr>
              <a:xfrm>
                <a:off x="5830850" y="1217425"/>
                <a:ext cx="272700" cy="28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3" name="Google Shape;513;p32"/>
            <p:cNvSpPr/>
            <p:nvPr/>
          </p:nvSpPr>
          <p:spPr>
            <a:xfrm flipH="1">
              <a:off x="8789163" y="-79803"/>
              <a:ext cx="499500" cy="5184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2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33"/>
          <p:cNvGrpSpPr/>
          <p:nvPr/>
        </p:nvGrpSpPr>
        <p:grpSpPr>
          <a:xfrm>
            <a:off x="-542478" y="-830025"/>
            <a:ext cx="10314178" cy="6894225"/>
            <a:chOff x="-542478" y="-830025"/>
            <a:chExt cx="10314178" cy="6894225"/>
          </a:xfrm>
        </p:grpSpPr>
        <p:grpSp>
          <p:nvGrpSpPr>
            <p:cNvPr id="516" name="Google Shape;516;p33"/>
            <p:cNvGrpSpPr/>
            <p:nvPr/>
          </p:nvGrpSpPr>
          <p:grpSpPr>
            <a:xfrm>
              <a:off x="-259612" y="1296681"/>
              <a:ext cx="10031312" cy="4767519"/>
              <a:chOff x="-259612" y="1296681"/>
              <a:chExt cx="10031312" cy="4767519"/>
            </a:xfrm>
          </p:grpSpPr>
          <p:sp>
            <p:nvSpPr>
              <p:cNvPr id="517" name="Google Shape;517;p33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3"/>
              <p:cNvSpPr/>
              <p:nvPr/>
            </p:nvSpPr>
            <p:spPr>
              <a:xfrm>
                <a:off x="-259612" y="2905777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3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3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1" name="Google Shape;521;p33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522" name="Google Shape;522;p33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3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4" name="Google Shape;524;p33"/>
            <p:cNvGrpSpPr/>
            <p:nvPr/>
          </p:nvGrpSpPr>
          <p:grpSpPr>
            <a:xfrm>
              <a:off x="-542478" y="-830025"/>
              <a:ext cx="2611931" cy="1750164"/>
              <a:chOff x="-542478" y="-830025"/>
              <a:chExt cx="2611931" cy="1750164"/>
            </a:xfrm>
          </p:grpSpPr>
          <p:sp>
            <p:nvSpPr>
              <p:cNvPr id="525" name="Google Shape;525;p33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33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33"/>
          <p:cNvSpPr txBox="1">
            <a:spLocks noGrp="1"/>
          </p:cNvSpPr>
          <p:nvPr>
            <p:ph type="ctrTitle"/>
          </p:nvPr>
        </p:nvSpPr>
        <p:spPr>
          <a:xfrm>
            <a:off x="715050" y="423523"/>
            <a:ext cx="77139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>
                <a:solidFill>
                  <a:srgbClr val="E0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3"/>
          <p:cNvSpPr txBox="1">
            <a:spLocks noGrp="1"/>
          </p:cNvSpPr>
          <p:nvPr>
            <p:ph type="title" idx="2"/>
          </p:nvPr>
        </p:nvSpPr>
        <p:spPr>
          <a:xfrm>
            <a:off x="615398" y="149760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9" name="Google Shape;529;p33"/>
          <p:cNvSpPr txBox="1">
            <a:spLocks noGrp="1"/>
          </p:cNvSpPr>
          <p:nvPr>
            <p:ph type="subTitle" idx="1"/>
          </p:nvPr>
        </p:nvSpPr>
        <p:spPr>
          <a:xfrm>
            <a:off x="615406" y="1768775"/>
            <a:ext cx="2464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title" idx="3"/>
          </p:nvPr>
        </p:nvSpPr>
        <p:spPr>
          <a:xfrm>
            <a:off x="615398" y="349165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1" name="Google Shape;531;p33"/>
          <p:cNvSpPr txBox="1">
            <a:spLocks noGrp="1"/>
          </p:cNvSpPr>
          <p:nvPr>
            <p:ph type="subTitle" idx="4"/>
          </p:nvPr>
        </p:nvSpPr>
        <p:spPr>
          <a:xfrm>
            <a:off x="615406" y="3762825"/>
            <a:ext cx="2464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3"/>
          <p:cNvSpPr txBox="1">
            <a:spLocks noGrp="1"/>
          </p:cNvSpPr>
          <p:nvPr>
            <p:ph type="title" idx="5"/>
          </p:nvPr>
        </p:nvSpPr>
        <p:spPr>
          <a:xfrm>
            <a:off x="6419902" y="149760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3" name="Google Shape;533;p33"/>
          <p:cNvSpPr txBox="1">
            <a:spLocks noGrp="1"/>
          </p:cNvSpPr>
          <p:nvPr>
            <p:ph type="subTitle" idx="6"/>
          </p:nvPr>
        </p:nvSpPr>
        <p:spPr>
          <a:xfrm>
            <a:off x="6185995" y="1768775"/>
            <a:ext cx="2344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title" idx="7"/>
          </p:nvPr>
        </p:nvSpPr>
        <p:spPr>
          <a:xfrm>
            <a:off x="6419902" y="349165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8"/>
          </p:nvPr>
        </p:nvSpPr>
        <p:spPr>
          <a:xfrm>
            <a:off x="6185995" y="3762825"/>
            <a:ext cx="23445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te + Design">
  <p:cSld name="CUSTOM_6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34"/>
          <p:cNvGrpSpPr/>
          <p:nvPr/>
        </p:nvGrpSpPr>
        <p:grpSpPr>
          <a:xfrm>
            <a:off x="-542478" y="-830025"/>
            <a:ext cx="10314178" cy="6894225"/>
            <a:chOff x="-542478" y="-830025"/>
            <a:chExt cx="10314178" cy="6894225"/>
          </a:xfrm>
        </p:grpSpPr>
        <p:grpSp>
          <p:nvGrpSpPr>
            <p:cNvPr id="538" name="Google Shape;538;p34"/>
            <p:cNvGrpSpPr/>
            <p:nvPr/>
          </p:nvGrpSpPr>
          <p:grpSpPr>
            <a:xfrm>
              <a:off x="-259612" y="1296681"/>
              <a:ext cx="10031312" cy="4767519"/>
              <a:chOff x="-259612" y="1296681"/>
              <a:chExt cx="10031312" cy="4767519"/>
            </a:xfrm>
          </p:grpSpPr>
          <p:sp>
            <p:nvSpPr>
              <p:cNvPr id="539" name="Google Shape;539;p34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4"/>
              <p:cNvSpPr/>
              <p:nvPr/>
            </p:nvSpPr>
            <p:spPr>
              <a:xfrm>
                <a:off x="-259612" y="2905777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4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3" name="Google Shape;543;p34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544" name="Google Shape;544;p34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4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6" name="Google Shape;546;p34"/>
            <p:cNvGrpSpPr/>
            <p:nvPr/>
          </p:nvGrpSpPr>
          <p:grpSpPr>
            <a:xfrm>
              <a:off x="-542478" y="-830025"/>
              <a:ext cx="2611931" cy="1750164"/>
              <a:chOff x="-542478" y="-830025"/>
              <a:chExt cx="2611931" cy="1750164"/>
            </a:xfrm>
          </p:grpSpPr>
          <p:sp>
            <p:nvSpPr>
              <p:cNvPr id="547" name="Google Shape;547;p34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4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9" name="Google Shape;549;p34"/>
          <p:cNvSpPr txBox="1">
            <a:spLocks noGrp="1"/>
          </p:cNvSpPr>
          <p:nvPr>
            <p:ph type="title"/>
          </p:nvPr>
        </p:nvSpPr>
        <p:spPr>
          <a:xfrm>
            <a:off x="715050" y="343895"/>
            <a:ext cx="77139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E066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">
  <p:cSld name="TITLE_AND_TWO_COLUMNS_1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5"/>
          <p:cNvSpPr txBox="1">
            <a:spLocks noGrp="1"/>
          </p:cNvSpPr>
          <p:nvPr>
            <p:ph type="body" idx="1"/>
          </p:nvPr>
        </p:nvSpPr>
        <p:spPr>
          <a:xfrm>
            <a:off x="4287575" y="709350"/>
            <a:ext cx="3927600" cy="3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52" name="Google Shape;552;p35"/>
          <p:cNvSpPr txBox="1">
            <a:spLocks noGrp="1"/>
          </p:cNvSpPr>
          <p:nvPr>
            <p:ph type="ctrTitle"/>
          </p:nvPr>
        </p:nvSpPr>
        <p:spPr>
          <a:xfrm>
            <a:off x="764885" y="2249854"/>
            <a:ext cx="2478300" cy="21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36"/>
          <p:cNvGrpSpPr/>
          <p:nvPr/>
        </p:nvGrpSpPr>
        <p:grpSpPr>
          <a:xfrm>
            <a:off x="5974637" y="3284325"/>
            <a:ext cx="3466301" cy="2349875"/>
            <a:chOff x="5974637" y="3284325"/>
            <a:chExt cx="3466301" cy="2349875"/>
          </a:xfrm>
        </p:grpSpPr>
        <p:sp>
          <p:nvSpPr>
            <p:cNvPr id="555" name="Google Shape;555;p36"/>
            <p:cNvSpPr/>
            <p:nvPr/>
          </p:nvSpPr>
          <p:spPr>
            <a:xfrm>
              <a:off x="8655238" y="3438877"/>
              <a:ext cx="785700" cy="8154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7140037" y="3904950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5974637" y="4656272"/>
              <a:ext cx="499500" cy="5184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8" name="Google Shape;558;p36"/>
            <p:cNvGrpSpPr/>
            <p:nvPr/>
          </p:nvGrpSpPr>
          <p:grpSpPr>
            <a:xfrm>
              <a:off x="6890150" y="4096508"/>
              <a:ext cx="2539875" cy="1537692"/>
              <a:chOff x="6890150" y="4096508"/>
              <a:chExt cx="2539875" cy="1537692"/>
            </a:xfrm>
          </p:grpSpPr>
          <p:sp>
            <p:nvSpPr>
              <p:cNvPr id="559" name="Google Shape;559;p36"/>
              <p:cNvSpPr/>
              <p:nvPr/>
            </p:nvSpPr>
            <p:spPr>
              <a:xfrm>
                <a:off x="7968425" y="4096508"/>
                <a:ext cx="1461600" cy="13173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6"/>
              <p:cNvSpPr/>
              <p:nvPr/>
            </p:nvSpPr>
            <p:spPr>
              <a:xfrm>
                <a:off x="6890150" y="4433600"/>
                <a:ext cx="1387800" cy="12006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1" name="Google Shape;561;p36"/>
            <p:cNvSpPr/>
            <p:nvPr/>
          </p:nvSpPr>
          <p:spPr>
            <a:xfrm>
              <a:off x="8003575" y="3284325"/>
              <a:ext cx="272700" cy="2832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563;p37"/>
          <p:cNvGrpSpPr/>
          <p:nvPr/>
        </p:nvGrpSpPr>
        <p:grpSpPr>
          <a:xfrm>
            <a:off x="173156" y="3057500"/>
            <a:ext cx="9234594" cy="3263625"/>
            <a:chOff x="173156" y="2828900"/>
            <a:chExt cx="9234594" cy="3263625"/>
          </a:xfrm>
        </p:grpSpPr>
        <p:grpSp>
          <p:nvGrpSpPr>
            <p:cNvPr id="564" name="Google Shape;564;p37"/>
            <p:cNvGrpSpPr/>
            <p:nvPr/>
          </p:nvGrpSpPr>
          <p:grpSpPr>
            <a:xfrm>
              <a:off x="173156" y="2828900"/>
              <a:ext cx="9134107" cy="2468997"/>
              <a:chOff x="173156" y="2828900"/>
              <a:chExt cx="9134107" cy="2468997"/>
            </a:xfrm>
          </p:grpSpPr>
          <p:sp>
            <p:nvSpPr>
              <p:cNvPr id="565" name="Google Shape;565;p37"/>
              <p:cNvSpPr/>
              <p:nvPr/>
            </p:nvSpPr>
            <p:spPr>
              <a:xfrm>
                <a:off x="8521563" y="3789827"/>
                <a:ext cx="785700" cy="8154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5459037" y="4164975"/>
                <a:ext cx="849300" cy="880500"/>
              </a:xfrm>
              <a:prstGeom prst="ellipse">
                <a:avLst/>
              </a:prstGeom>
              <a:solidFill>
                <a:srgbClr val="FFC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173156" y="4380055"/>
                <a:ext cx="272700" cy="2829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8314500" y="2828900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37"/>
              <p:cNvSpPr/>
              <p:nvPr/>
            </p:nvSpPr>
            <p:spPr>
              <a:xfrm flipH="1">
                <a:off x="2427750" y="4779497"/>
                <a:ext cx="499500" cy="5184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0" name="Google Shape;570;p37"/>
            <p:cNvGrpSpPr/>
            <p:nvPr/>
          </p:nvGrpSpPr>
          <p:grpSpPr>
            <a:xfrm>
              <a:off x="5886925" y="4097675"/>
              <a:ext cx="3520825" cy="1994850"/>
              <a:chOff x="5886925" y="4097675"/>
              <a:chExt cx="3520825" cy="1994850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8097350" y="438005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6730775" y="409767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886925" y="4775225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38"/>
          <p:cNvGrpSpPr/>
          <p:nvPr/>
        </p:nvGrpSpPr>
        <p:grpSpPr>
          <a:xfrm>
            <a:off x="-542478" y="-830025"/>
            <a:ext cx="10314178" cy="6894225"/>
            <a:chOff x="-542478" y="-830025"/>
            <a:chExt cx="10314178" cy="6894225"/>
          </a:xfrm>
        </p:grpSpPr>
        <p:grpSp>
          <p:nvGrpSpPr>
            <p:cNvPr id="576" name="Google Shape;576;p38"/>
            <p:cNvGrpSpPr/>
            <p:nvPr/>
          </p:nvGrpSpPr>
          <p:grpSpPr>
            <a:xfrm>
              <a:off x="-259612" y="1296681"/>
              <a:ext cx="10031312" cy="4767519"/>
              <a:chOff x="-259612" y="1296681"/>
              <a:chExt cx="10031312" cy="4767519"/>
            </a:xfrm>
          </p:grpSpPr>
          <p:sp>
            <p:nvSpPr>
              <p:cNvPr id="577" name="Google Shape;577;p38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8"/>
              <p:cNvSpPr/>
              <p:nvPr/>
            </p:nvSpPr>
            <p:spPr>
              <a:xfrm>
                <a:off x="-259612" y="2905777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8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8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1" name="Google Shape;581;p38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582" name="Google Shape;582;p38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8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4" name="Google Shape;584;p38"/>
            <p:cNvGrpSpPr/>
            <p:nvPr/>
          </p:nvGrpSpPr>
          <p:grpSpPr>
            <a:xfrm>
              <a:off x="-542478" y="-830025"/>
              <a:ext cx="2611931" cy="1750164"/>
              <a:chOff x="-542478" y="-830025"/>
              <a:chExt cx="2611931" cy="1750164"/>
            </a:xfrm>
          </p:grpSpPr>
          <p:sp>
            <p:nvSpPr>
              <p:cNvPr id="585" name="Google Shape;585;p38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8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4081587" y="1567200"/>
            <a:ext cx="3495600" cy="16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title" idx="2"/>
          </p:nvPr>
        </p:nvSpPr>
        <p:spPr>
          <a:xfrm>
            <a:off x="1522800" y="1643400"/>
            <a:ext cx="2602800" cy="20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subTitle" idx="1"/>
          </p:nvPr>
        </p:nvSpPr>
        <p:spPr>
          <a:xfrm>
            <a:off x="4088025" y="3174900"/>
            <a:ext cx="28617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8" name="Google Shape;58;p4"/>
          <p:cNvGrpSpPr/>
          <p:nvPr/>
        </p:nvGrpSpPr>
        <p:grpSpPr>
          <a:xfrm>
            <a:off x="-289875" y="-692762"/>
            <a:ext cx="10031725" cy="6347387"/>
            <a:chOff x="-289875" y="-692762"/>
            <a:chExt cx="10031725" cy="6347387"/>
          </a:xfrm>
        </p:grpSpPr>
        <p:grpSp>
          <p:nvGrpSpPr>
            <p:cNvPr id="59" name="Google Shape;59;p4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60" name="Google Shape;60;p4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" name="Google Shape;62;p4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" name="Google Shape;64;p4"/>
            <p:cNvGrpSpPr/>
            <p:nvPr/>
          </p:nvGrpSpPr>
          <p:grpSpPr>
            <a:xfrm>
              <a:off x="-289875" y="-692762"/>
              <a:ext cx="2334675" cy="1738737"/>
              <a:chOff x="-289875" y="-692762"/>
              <a:chExt cx="2334675" cy="1738737"/>
            </a:xfrm>
          </p:grpSpPr>
          <p:sp>
            <p:nvSpPr>
              <p:cNvPr id="65" name="Google Shape;65;p4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" name="Google Shape;67;p4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_1_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9"/>
          <p:cNvGrpSpPr/>
          <p:nvPr/>
        </p:nvGrpSpPr>
        <p:grpSpPr>
          <a:xfrm>
            <a:off x="-542478" y="-830025"/>
            <a:ext cx="10314178" cy="6894225"/>
            <a:chOff x="-542478" y="-830025"/>
            <a:chExt cx="10314178" cy="6894225"/>
          </a:xfrm>
        </p:grpSpPr>
        <p:grpSp>
          <p:nvGrpSpPr>
            <p:cNvPr id="589" name="Google Shape;589;p39"/>
            <p:cNvGrpSpPr/>
            <p:nvPr/>
          </p:nvGrpSpPr>
          <p:grpSpPr>
            <a:xfrm>
              <a:off x="-259612" y="1296681"/>
              <a:ext cx="10031312" cy="4767519"/>
              <a:chOff x="-259612" y="1296681"/>
              <a:chExt cx="10031312" cy="4767519"/>
            </a:xfrm>
          </p:grpSpPr>
          <p:sp>
            <p:nvSpPr>
              <p:cNvPr id="590" name="Google Shape;590;p39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9"/>
              <p:cNvSpPr/>
              <p:nvPr/>
            </p:nvSpPr>
            <p:spPr>
              <a:xfrm>
                <a:off x="-259612" y="2905777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9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9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4" name="Google Shape;594;p39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595" name="Google Shape;595;p39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9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7" name="Google Shape;597;p39"/>
            <p:cNvGrpSpPr/>
            <p:nvPr/>
          </p:nvGrpSpPr>
          <p:grpSpPr>
            <a:xfrm>
              <a:off x="-542478" y="-830025"/>
              <a:ext cx="2611931" cy="1750164"/>
              <a:chOff x="-542478" y="-830025"/>
              <a:chExt cx="2611931" cy="1750164"/>
            </a:xfrm>
          </p:grpSpPr>
          <p:sp>
            <p:nvSpPr>
              <p:cNvPr id="598" name="Google Shape;598;p39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9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_1_1_1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40"/>
          <p:cNvGrpSpPr/>
          <p:nvPr/>
        </p:nvGrpSpPr>
        <p:grpSpPr>
          <a:xfrm>
            <a:off x="-289875" y="-692762"/>
            <a:ext cx="10031725" cy="6347387"/>
            <a:chOff x="-289875" y="-692762"/>
            <a:chExt cx="10031725" cy="6347387"/>
          </a:xfrm>
        </p:grpSpPr>
        <p:grpSp>
          <p:nvGrpSpPr>
            <p:cNvPr id="602" name="Google Shape;602;p4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603" name="Google Shape;603;p4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4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5" name="Google Shape;605;p4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7" name="Google Shape;607;p40"/>
            <p:cNvGrpSpPr/>
            <p:nvPr/>
          </p:nvGrpSpPr>
          <p:grpSpPr>
            <a:xfrm>
              <a:off x="-289875" y="-692762"/>
              <a:ext cx="2334675" cy="1738737"/>
              <a:chOff x="-289875" y="-692762"/>
              <a:chExt cx="2334675" cy="1738737"/>
            </a:xfrm>
          </p:grpSpPr>
          <p:sp>
            <p:nvSpPr>
              <p:cNvPr id="608" name="Google Shape;608;p4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4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0" name="Google Shape;610;p40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611" name="Google Shape;611;p40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40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2_1_1_1_1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41"/>
          <p:cNvGrpSpPr/>
          <p:nvPr/>
        </p:nvGrpSpPr>
        <p:grpSpPr>
          <a:xfrm>
            <a:off x="-289875" y="-692762"/>
            <a:ext cx="10154825" cy="6663112"/>
            <a:chOff x="-289875" y="-692762"/>
            <a:chExt cx="10154825" cy="6663112"/>
          </a:xfrm>
        </p:grpSpPr>
        <p:grpSp>
          <p:nvGrpSpPr>
            <p:cNvPr id="615" name="Google Shape;615;p41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616" name="Google Shape;616;p41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41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8" name="Google Shape;618;p41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1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0" name="Google Shape;620;p41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621" name="Google Shape;621;p41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41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41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4" name="Google Shape;624;p41"/>
            <p:cNvGrpSpPr/>
            <p:nvPr/>
          </p:nvGrpSpPr>
          <p:grpSpPr>
            <a:xfrm>
              <a:off x="-289875" y="-692762"/>
              <a:ext cx="2334675" cy="1738737"/>
              <a:chOff x="-289875" y="-692762"/>
              <a:chExt cx="2334675" cy="1738737"/>
            </a:xfrm>
          </p:grpSpPr>
          <p:sp>
            <p:nvSpPr>
              <p:cNvPr id="625" name="Google Shape;625;p41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41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0"/>
          <p:cNvGrpSpPr/>
          <p:nvPr/>
        </p:nvGrpSpPr>
        <p:grpSpPr>
          <a:xfrm>
            <a:off x="-542478" y="-875362"/>
            <a:ext cx="10314178" cy="6894226"/>
            <a:chOff x="-542478" y="-875363"/>
            <a:chExt cx="10314178" cy="6894226"/>
          </a:xfrm>
        </p:grpSpPr>
        <p:grpSp>
          <p:nvGrpSpPr>
            <p:cNvPr id="173" name="Google Shape;173;p10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>
              <a:off x="-542478" y="-875363"/>
              <a:ext cx="2611931" cy="1750164"/>
              <a:chOff x="-542478" y="-830025"/>
              <a:chExt cx="2611931" cy="1750164"/>
            </a:xfrm>
          </p:grpSpPr>
          <p:sp>
            <p:nvSpPr>
              <p:cNvPr id="177" name="Google Shape;177;p10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" name="Google Shape;179;p10"/>
            <p:cNvGrpSpPr/>
            <p:nvPr/>
          </p:nvGrpSpPr>
          <p:grpSpPr>
            <a:xfrm>
              <a:off x="-408562" y="1251344"/>
              <a:ext cx="10180262" cy="4767519"/>
              <a:chOff x="-408562" y="1296681"/>
              <a:chExt cx="10180262" cy="4767519"/>
            </a:xfrm>
          </p:grpSpPr>
          <p:sp>
            <p:nvSpPr>
              <p:cNvPr id="180" name="Google Shape;180;p10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0"/>
              <p:cNvSpPr/>
              <p:nvPr/>
            </p:nvSpPr>
            <p:spPr>
              <a:xfrm>
                <a:off x="-408562" y="4685402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0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0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715050" y="445475"/>
            <a:ext cx="771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10"/>
          <p:cNvSpPr txBox="1">
            <a:spLocks noGrp="1"/>
          </p:cNvSpPr>
          <p:nvPr>
            <p:ph type="title" idx="2"/>
          </p:nvPr>
        </p:nvSpPr>
        <p:spPr>
          <a:xfrm>
            <a:off x="3516750" y="2192968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6" name="Google Shape;186;p10"/>
          <p:cNvSpPr txBox="1">
            <a:spLocks noGrp="1"/>
          </p:cNvSpPr>
          <p:nvPr>
            <p:ph type="subTitle" idx="1"/>
          </p:nvPr>
        </p:nvSpPr>
        <p:spPr>
          <a:xfrm>
            <a:off x="3516750" y="2505765"/>
            <a:ext cx="2110500" cy="12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0"/>
          <p:cNvSpPr txBox="1">
            <a:spLocks noGrp="1"/>
          </p:cNvSpPr>
          <p:nvPr>
            <p:ph type="title" idx="3"/>
          </p:nvPr>
        </p:nvSpPr>
        <p:spPr>
          <a:xfrm>
            <a:off x="712770" y="2192968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8" name="Google Shape;188;p10"/>
          <p:cNvSpPr txBox="1">
            <a:spLocks noGrp="1"/>
          </p:cNvSpPr>
          <p:nvPr>
            <p:ph type="subTitle" idx="4"/>
          </p:nvPr>
        </p:nvSpPr>
        <p:spPr>
          <a:xfrm>
            <a:off x="712775" y="2535465"/>
            <a:ext cx="2110500" cy="1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title" idx="5"/>
          </p:nvPr>
        </p:nvSpPr>
        <p:spPr>
          <a:xfrm>
            <a:off x="6320730" y="2192549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" name="Google Shape;190;p10"/>
          <p:cNvSpPr txBox="1">
            <a:spLocks noGrp="1"/>
          </p:cNvSpPr>
          <p:nvPr>
            <p:ph type="subTitle" idx="6"/>
          </p:nvPr>
        </p:nvSpPr>
        <p:spPr>
          <a:xfrm>
            <a:off x="6320725" y="2394754"/>
            <a:ext cx="2110500" cy="12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64767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27"/>
          <p:cNvGrpSpPr/>
          <p:nvPr/>
        </p:nvGrpSpPr>
        <p:grpSpPr>
          <a:xfrm>
            <a:off x="-542290" y="-829945"/>
            <a:ext cx="10314305" cy="6893560"/>
            <a:chOff x="-542290" y="-829945"/>
            <a:chExt cx="10314305" cy="6893560"/>
          </a:xfrm>
        </p:grpSpPr>
        <p:grpSp>
          <p:nvGrpSpPr>
            <p:cNvPr id="437" name="Google Shape;437;p27"/>
            <p:cNvGrpSpPr/>
            <p:nvPr/>
          </p:nvGrpSpPr>
          <p:grpSpPr>
            <a:xfrm>
              <a:off x="-259715" y="1296670"/>
              <a:ext cx="10031730" cy="4766945"/>
              <a:chOff x="-259715" y="1296670"/>
              <a:chExt cx="10031730" cy="4766945"/>
            </a:xfrm>
          </p:grpSpPr>
          <p:sp>
            <p:nvSpPr>
              <p:cNvPr id="438" name="Google Shape;438;p27"/>
              <p:cNvSpPr/>
              <p:nvPr/>
            </p:nvSpPr>
            <p:spPr>
              <a:xfrm>
                <a:off x="-58420" y="1296670"/>
                <a:ext cx="184150" cy="191135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27"/>
              <p:cNvSpPr/>
              <p:nvPr/>
            </p:nvSpPr>
            <p:spPr>
              <a:xfrm>
                <a:off x="-259715" y="2905760"/>
                <a:ext cx="785495" cy="81534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27"/>
              <p:cNvSpPr/>
              <p:nvPr/>
            </p:nvSpPr>
            <p:spPr>
              <a:xfrm>
                <a:off x="8461375" y="4746625"/>
                <a:ext cx="1310640" cy="131699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27"/>
              <p:cNvSpPr/>
              <p:nvPr/>
            </p:nvSpPr>
            <p:spPr>
              <a:xfrm>
                <a:off x="8768080" y="4168140"/>
                <a:ext cx="228600" cy="238125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2" name="Google Shape;442;p27"/>
            <p:cNvGrpSpPr/>
            <p:nvPr/>
          </p:nvGrpSpPr>
          <p:grpSpPr>
            <a:xfrm>
              <a:off x="7032625" y="-612775"/>
              <a:ext cx="2708910" cy="2044065"/>
              <a:chOff x="7032625" y="-612775"/>
              <a:chExt cx="2708910" cy="2044065"/>
            </a:xfrm>
          </p:grpSpPr>
          <p:sp>
            <p:nvSpPr>
              <p:cNvPr id="443" name="Google Shape;443;p27"/>
              <p:cNvSpPr/>
              <p:nvPr/>
            </p:nvSpPr>
            <p:spPr>
              <a:xfrm>
                <a:off x="8134350" y="-513080"/>
                <a:ext cx="1607185" cy="194437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27"/>
              <p:cNvSpPr/>
              <p:nvPr/>
            </p:nvSpPr>
            <p:spPr>
              <a:xfrm>
                <a:off x="7032625" y="-612775"/>
                <a:ext cx="1393190" cy="1454785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5" name="Google Shape;445;p27"/>
            <p:cNvGrpSpPr/>
            <p:nvPr/>
          </p:nvGrpSpPr>
          <p:grpSpPr>
            <a:xfrm>
              <a:off x="-542290" y="-829945"/>
              <a:ext cx="2611755" cy="1750060"/>
              <a:chOff x="-542290" y="-829945"/>
              <a:chExt cx="2611755" cy="1750060"/>
            </a:xfrm>
          </p:grpSpPr>
          <p:sp>
            <p:nvSpPr>
              <p:cNvPr id="446" name="Google Shape;446;p27"/>
              <p:cNvSpPr/>
              <p:nvPr/>
            </p:nvSpPr>
            <p:spPr>
              <a:xfrm rot="10800000">
                <a:off x="-542290" y="-805815"/>
                <a:ext cx="1607185" cy="172593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27"/>
              <p:cNvSpPr/>
              <p:nvPr/>
            </p:nvSpPr>
            <p:spPr>
              <a:xfrm rot="10800000">
                <a:off x="562610" y="-829945"/>
                <a:ext cx="1506855" cy="150495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8" name="Google Shape;448;p27"/>
          <p:cNvSpPr txBox="1">
            <a:spLocks noGrp="1"/>
          </p:cNvSpPr>
          <p:nvPr>
            <p:ph type="ctrTitle"/>
          </p:nvPr>
        </p:nvSpPr>
        <p:spPr>
          <a:xfrm>
            <a:off x="4572000" y="783590"/>
            <a:ext cx="3307080" cy="87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4000"/>
              <a:buNone/>
              <a:defRPr sz="4000">
                <a:solidFill>
                  <a:srgbClr val="E0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27"/>
          <p:cNvSpPr txBox="1">
            <a:spLocks noGrp="1"/>
          </p:cNvSpPr>
          <p:nvPr>
            <p:ph type="subTitle" idx="1"/>
          </p:nvPr>
        </p:nvSpPr>
        <p:spPr>
          <a:xfrm>
            <a:off x="4749800" y="1608455"/>
            <a:ext cx="2951480" cy="11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0" name="Google Shape;450;p27"/>
          <p:cNvSpPr txBox="1"/>
          <p:nvPr/>
        </p:nvSpPr>
        <p:spPr>
          <a:xfrm>
            <a:off x="2651760" y="3529330"/>
            <a:ext cx="3839845" cy="54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Slidesgo, including icons by Flaticon, and infographics &amp; images by Freepik and illustrations by Stories</a:t>
            </a:r>
            <a:endParaRPr sz="12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782664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>
            <a:spLocks noGrp="1"/>
          </p:cNvSpPr>
          <p:nvPr>
            <p:ph type="title"/>
          </p:nvPr>
        </p:nvSpPr>
        <p:spPr>
          <a:xfrm>
            <a:off x="4773100" y="1644135"/>
            <a:ext cx="38571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body" idx="1"/>
          </p:nvPr>
        </p:nvSpPr>
        <p:spPr>
          <a:xfrm>
            <a:off x="5342800" y="2381185"/>
            <a:ext cx="27177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accent1"/>
                </a:solidFill>
              </a:defRPr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>
                <a:solidFill>
                  <a:schemeClr val="accent1"/>
                </a:solidFill>
              </a:defRPr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73" name="Google Shape;73;p5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74" name="Google Shape;74;p5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" name="Google Shape;76;p5"/>
          <p:cNvGrpSpPr/>
          <p:nvPr/>
        </p:nvGrpSpPr>
        <p:grpSpPr>
          <a:xfrm>
            <a:off x="8461300" y="4122737"/>
            <a:ext cx="1310400" cy="1896125"/>
            <a:chOff x="8461300" y="4168075"/>
            <a:chExt cx="1310400" cy="1896125"/>
          </a:xfrm>
        </p:grpSpPr>
        <p:sp>
          <p:nvSpPr>
            <p:cNvPr id="77" name="Google Shape;77;p5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7"/>
          <p:cNvGrpSpPr/>
          <p:nvPr/>
        </p:nvGrpSpPr>
        <p:grpSpPr>
          <a:xfrm>
            <a:off x="6426825" y="4193900"/>
            <a:ext cx="3438125" cy="1776450"/>
            <a:chOff x="6426825" y="4193900"/>
            <a:chExt cx="3438125" cy="1776450"/>
          </a:xfrm>
        </p:grpSpPr>
        <p:sp>
          <p:nvSpPr>
            <p:cNvPr id="105" name="Google Shape;105;p7"/>
            <p:cNvSpPr/>
            <p:nvPr/>
          </p:nvSpPr>
          <p:spPr>
            <a:xfrm>
              <a:off x="8554550" y="4532450"/>
              <a:ext cx="1310400" cy="13173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7178050" y="4193900"/>
              <a:ext cx="1607400" cy="15378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6426825" y="4653050"/>
              <a:ext cx="1310400" cy="13173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7"/>
          <p:cNvGrpSpPr/>
          <p:nvPr/>
        </p:nvGrpSpPr>
        <p:grpSpPr>
          <a:xfrm>
            <a:off x="-289875" y="-692762"/>
            <a:ext cx="10031725" cy="6347387"/>
            <a:chOff x="-289875" y="-692762"/>
            <a:chExt cx="10031725" cy="6347387"/>
          </a:xfrm>
        </p:grpSpPr>
        <p:grpSp>
          <p:nvGrpSpPr>
            <p:cNvPr id="109" name="Google Shape;109;p7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110" name="Google Shape;110;p7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7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2" name="Google Shape;112;p7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" name="Google Shape;114;p7"/>
            <p:cNvGrpSpPr/>
            <p:nvPr/>
          </p:nvGrpSpPr>
          <p:grpSpPr>
            <a:xfrm>
              <a:off x="-289875" y="-692762"/>
              <a:ext cx="2334675" cy="1738737"/>
              <a:chOff x="-289875" y="-692762"/>
              <a:chExt cx="2334675" cy="1738737"/>
            </a:xfrm>
          </p:grpSpPr>
          <p:sp>
            <p:nvSpPr>
              <p:cNvPr id="115" name="Google Shape;115;p7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" name="Google Shape;117;p7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118" name="Google Shape;118;p7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7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0" name="Google Shape;120;p7"/>
          <p:cNvSpPr txBox="1">
            <a:spLocks noGrp="1"/>
          </p:cNvSpPr>
          <p:nvPr>
            <p:ph type="subTitle" idx="1"/>
          </p:nvPr>
        </p:nvSpPr>
        <p:spPr>
          <a:xfrm>
            <a:off x="1488600" y="1885475"/>
            <a:ext cx="6166800" cy="1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subTitle" idx="2"/>
          </p:nvPr>
        </p:nvSpPr>
        <p:spPr>
          <a:xfrm>
            <a:off x="3381600" y="2964850"/>
            <a:ext cx="23808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ONE_COLUMN_TEXT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9"/>
          <p:cNvGrpSpPr/>
          <p:nvPr/>
        </p:nvGrpSpPr>
        <p:grpSpPr>
          <a:xfrm>
            <a:off x="-289875" y="-692762"/>
            <a:ext cx="10154825" cy="6663112"/>
            <a:chOff x="-289875" y="-692762"/>
            <a:chExt cx="10154825" cy="6663112"/>
          </a:xfrm>
        </p:grpSpPr>
        <p:sp>
          <p:nvSpPr>
            <p:cNvPr id="144" name="Google Shape;144;p9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" name="Google Shape;145;p9"/>
            <p:cNvGrpSpPr/>
            <p:nvPr/>
          </p:nvGrpSpPr>
          <p:grpSpPr>
            <a:xfrm>
              <a:off x="6426825" y="4105234"/>
              <a:ext cx="3438125" cy="1865116"/>
              <a:chOff x="6426825" y="4105234"/>
              <a:chExt cx="3438125" cy="1865116"/>
            </a:xfrm>
          </p:grpSpPr>
          <p:grpSp>
            <p:nvGrpSpPr>
              <p:cNvPr id="146" name="Google Shape;146;p9"/>
              <p:cNvGrpSpPr/>
              <p:nvPr/>
            </p:nvGrpSpPr>
            <p:grpSpPr>
              <a:xfrm>
                <a:off x="6677058" y="4105234"/>
                <a:ext cx="2748192" cy="881100"/>
                <a:chOff x="6677058" y="4105234"/>
                <a:chExt cx="2748192" cy="881100"/>
              </a:xfrm>
            </p:grpSpPr>
            <p:sp>
              <p:nvSpPr>
                <p:cNvPr id="147" name="Google Shape;147;p9"/>
                <p:cNvSpPr/>
                <p:nvPr/>
              </p:nvSpPr>
              <p:spPr>
                <a:xfrm flipH="1">
                  <a:off x="8575950" y="4105234"/>
                  <a:ext cx="849300" cy="881100"/>
                </a:xfrm>
                <a:prstGeom prst="ellipse">
                  <a:avLst/>
                </a:prstGeom>
                <a:solidFill>
                  <a:srgbClr val="E0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9"/>
                <p:cNvSpPr/>
                <p:nvPr/>
              </p:nvSpPr>
              <p:spPr>
                <a:xfrm>
                  <a:off x="6677058" y="4345123"/>
                  <a:ext cx="501000" cy="520200"/>
                </a:xfrm>
                <a:prstGeom prst="ellipse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9" name="Google Shape;149;p9"/>
              <p:cNvGrpSpPr/>
              <p:nvPr/>
            </p:nvGrpSpPr>
            <p:grpSpPr>
              <a:xfrm>
                <a:off x="6426825" y="4193900"/>
                <a:ext cx="3438125" cy="1776450"/>
                <a:chOff x="6426825" y="4193900"/>
                <a:chExt cx="3438125" cy="1776450"/>
              </a:xfrm>
            </p:grpSpPr>
            <p:sp>
              <p:nvSpPr>
                <p:cNvPr id="150" name="Google Shape;150;p9"/>
                <p:cNvSpPr/>
                <p:nvPr/>
              </p:nvSpPr>
              <p:spPr>
                <a:xfrm>
                  <a:off x="8554550" y="4532450"/>
                  <a:ext cx="1310400" cy="1317300"/>
                </a:xfrm>
                <a:prstGeom prst="ellipse">
                  <a:avLst/>
                </a:prstGeom>
                <a:solidFill>
                  <a:srgbClr val="ACE4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9"/>
                <p:cNvSpPr/>
                <p:nvPr/>
              </p:nvSpPr>
              <p:spPr>
                <a:xfrm>
                  <a:off x="7178050" y="4193900"/>
                  <a:ext cx="1607400" cy="1537800"/>
                </a:xfrm>
                <a:prstGeom prst="ellipse">
                  <a:avLst/>
                </a:prstGeom>
                <a:solidFill>
                  <a:srgbClr val="ACE4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9"/>
                <p:cNvSpPr/>
                <p:nvPr/>
              </p:nvSpPr>
              <p:spPr>
                <a:xfrm>
                  <a:off x="6426825" y="4653050"/>
                  <a:ext cx="1310400" cy="1317300"/>
                </a:xfrm>
                <a:prstGeom prst="ellipse">
                  <a:avLst/>
                </a:prstGeom>
                <a:solidFill>
                  <a:srgbClr val="ACE4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53" name="Google Shape;153;p9"/>
            <p:cNvGrpSpPr/>
            <p:nvPr/>
          </p:nvGrpSpPr>
          <p:grpSpPr>
            <a:xfrm>
              <a:off x="-289875" y="-692762"/>
              <a:ext cx="3089525" cy="1738737"/>
              <a:chOff x="-289875" y="-692762"/>
              <a:chExt cx="3089525" cy="1738737"/>
            </a:xfrm>
          </p:grpSpPr>
          <p:sp>
            <p:nvSpPr>
              <p:cNvPr id="154" name="Google Shape;154;p9"/>
              <p:cNvSpPr/>
              <p:nvPr/>
            </p:nvSpPr>
            <p:spPr>
              <a:xfrm flipH="1">
                <a:off x="2300150" y="-322478"/>
                <a:ext cx="499500" cy="5184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5" name="Google Shape;155;p9"/>
              <p:cNvGrpSpPr/>
              <p:nvPr/>
            </p:nvGrpSpPr>
            <p:grpSpPr>
              <a:xfrm>
                <a:off x="-289875" y="-692762"/>
                <a:ext cx="2334675" cy="1738737"/>
                <a:chOff x="-289875" y="-692762"/>
                <a:chExt cx="2334675" cy="1738737"/>
              </a:xfrm>
            </p:grpSpPr>
            <p:sp>
              <p:nvSpPr>
                <p:cNvPr id="156" name="Google Shape;156;p9"/>
                <p:cNvSpPr/>
                <p:nvPr/>
              </p:nvSpPr>
              <p:spPr>
                <a:xfrm>
                  <a:off x="1000800" y="-692762"/>
                  <a:ext cx="1044000" cy="1049400"/>
                </a:xfrm>
                <a:prstGeom prst="ellipse">
                  <a:avLst/>
                </a:prstGeom>
                <a:solidFill>
                  <a:srgbClr val="ACE4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57;p9"/>
                <p:cNvSpPr/>
                <p:nvPr/>
              </p:nvSpPr>
              <p:spPr>
                <a:xfrm>
                  <a:off x="-289875" y="-491825"/>
                  <a:ext cx="1607400" cy="1537800"/>
                </a:xfrm>
                <a:prstGeom prst="ellipse">
                  <a:avLst/>
                </a:prstGeom>
                <a:solidFill>
                  <a:srgbClr val="ACE4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58" name="Google Shape;158;p9"/>
          <p:cNvSpPr txBox="1">
            <a:spLocks noGrp="1"/>
          </p:cNvSpPr>
          <p:nvPr>
            <p:ph type="title"/>
          </p:nvPr>
        </p:nvSpPr>
        <p:spPr>
          <a:xfrm>
            <a:off x="715050" y="343895"/>
            <a:ext cx="77139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E066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subTitle" idx="1"/>
          </p:nvPr>
        </p:nvSpPr>
        <p:spPr>
          <a:xfrm>
            <a:off x="2790414" y="3470892"/>
            <a:ext cx="16644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subTitle" idx="2"/>
          </p:nvPr>
        </p:nvSpPr>
        <p:spPr>
          <a:xfrm>
            <a:off x="719372" y="3470892"/>
            <a:ext cx="16644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9"/>
          <p:cNvSpPr txBox="1">
            <a:spLocks noGrp="1"/>
          </p:cNvSpPr>
          <p:nvPr>
            <p:ph type="subTitle" idx="3"/>
          </p:nvPr>
        </p:nvSpPr>
        <p:spPr>
          <a:xfrm>
            <a:off x="4698309" y="3470892"/>
            <a:ext cx="16644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9"/>
          <p:cNvSpPr txBox="1">
            <a:spLocks noGrp="1"/>
          </p:cNvSpPr>
          <p:nvPr>
            <p:ph type="subTitle" idx="4"/>
          </p:nvPr>
        </p:nvSpPr>
        <p:spPr>
          <a:xfrm>
            <a:off x="6760228" y="3470892"/>
            <a:ext cx="16644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9"/>
          <p:cNvSpPr txBox="1">
            <a:spLocks noGrp="1"/>
          </p:cNvSpPr>
          <p:nvPr>
            <p:ph type="title" idx="5"/>
          </p:nvPr>
        </p:nvSpPr>
        <p:spPr>
          <a:xfrm>
            <a:off x="1021875" y="2357600"/>
            <a:ext cx="13767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9"/>
          <p:cNvSpPr txBox="1">
            <a:spLocks noGrp="1"/>
          </p:cNvSpPr>
          <p:nvPr>
            <p:ph type="title" idx="6"/>
          </p:nvPr>
        </p:nvSpPr>
        <p:spPr>
          <a:xfrm>
            <a:off x="2929650" y="2357600"/>
            <a:ext cx="13767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5" name="Google Shape;165;p9"/>
          <p:cNvSpPr txBox="1">
            <a:spLocks noGrp="1"/>
          </p:cNvSpPr>
          <p:nvPr>
            <p:ph type="title" idx="7"/>
          </p:nvPr>
        </p:nvSpPr>
        <p:spPr>
          <a:xfrm>
            <a:off x="4837538" y="2357600"/>
            <a:ext cx="13767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9"/>
          <p:cNvSpPr txBox="1">
            <a:spLocks noGrp="1"/>
          </p:cNvSpPr>
          <p:nvPr>
            <p:ph type="title" idx="8"/>
          </p:nvPr>
        </p:nvSpPr>
        <p:spPr>
          <a:xfrm>
            <a:off x="6745425" y="2357600"/>
            <a:ext cx="13767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9"/>
          <p:cNvSpPr txBox="1">
            <a:spLocks noGrp="1"/>
          </p:cNvSpPr>
          <p:nvPr>
            <p:ph type="subTitle" idx="9"/>
          </p:nvPr>
        </p:nvSpPr>
        <p:spPr>
          <a:xfrm>
            <a:off x="1130075" y="3341400"/>
            <a:ext cx="1164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i"/>
              <a:buNone/>
              <a:defRPr sz="1600" b="1">
                <a:solidFill>
                  <a:srgbClr val="C5544E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9"/>
          <p:cNvSpPr txBox="1">
            <a:spLocks noGrp="1"/>
          </p:cNvSpPr>
          <p:nvPr>
            <p:ph type="subTitle" idx="13"/>
          </p:nvPr>
        </p:nvSpPr>
        <p:spPr>
          <a:xfrm>
            <a:off x="3037308" y="3341400"/>
            <a:ext cx="1164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i"/>
              <a:buNone/>
              <a:defRPr sz="1600" b="1">
                <a:solidFill>
                  <a:srgbClr val="C5544E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9"/>
          <p:cNvSpPr txBox="1">
            <a:spLocks noGrp="1"/>
          </p:cNvSpPr>
          <p:nvPr>
            <p:ph type="subTitle" idx="14"/>
          </p:nvPr>
        </p:nvSpPr>
        <p:spPr>
          <a:xfrm>
            <a:off x="4944542" y="3341400"/>
            <a:ext cx="1164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i"/>
              <a:buNone/>
              <a:defRPr sz="1600" b="1">
                <a:solidFill>
                  <a:srgbClr val="C5544E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5"/>
          </p:nvPr>
        </p:nvSpPr>
        <p:spPr>
          <a:xfrm>
            <a:off x="6851775" y="3341400"/>
            <a:ext cx="1164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i"/>
              <a:buNone/>
              <a:defRPr sz="1600" b="1">
                <a:solidFill>
                  <a:srgbClr val="C5544E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ONE_COLUMN_TEXT_1_2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5"/>
          <p:cNvGrpSpPr/>
          <p:nvPr/>
        </p:nvGrpSpPr>
        <p:grpSpPr>
          <a:xfrm>
            <a:off x="-578563" y="-79803"/>
            <a:ext cx="9867227" cy="6171203"/>
            <a:chOff x="-578563" y="-79803"/>
            <a:chExt cx="9867227" cy="6171203"/>
          </a:xfrm>
        </p:grpSpPr>
        <p:grpSp>
          <p:nvGrpSpPr>
            <p:cNvPr id="240" name="Google Shape;240;p15"/>
            <p:cNvGrpSpPr/>
            <p:nvPr/>
          </p:nvGrpSpPr>
          <p:grpSpPr>
            <a:xfrm flipH="1">
              <a:off x="-578563" y="3896077"/>
              <a:ext cx="3466301" cy="2195323"/>
              <a:chOff x="6127037" y="3591277"/>
              <a:chExt cx="3466301" cy="2195323"/>
            </a:xfrm>
          </p:grpSpPr>
          <p:sp>
            <p:nvSpPr>
              <p:cNvPr id="241" name="Google Shape;241;p15"/>
              <p:cNvSpPr/>
              <p:nvPr/>
            </p:nvSpPr>
            <p:spPr>
              <a:xfrm>
                <a:off x="8807638" y="3591277"/>
                <a:ext cx="785700" cy="815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5"/>
              <p:cNvSpPr/>
              <p:nvPr/>
            </p:nvSpPr>
            <p:spPr>
              <a:xfrm>
                <a:off x="6127037" y="4808672"/>
                <a:ext cx="499500" cy="518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3" name="Google Shape;243;p15"/>
              <p:cNvGrpSpPr/>
              <p:nvPr/>
            </p:nvGrpSpPr>
            <p:grpSpPr>
              <a:xfrm>
                <a:off x="7042550" y="4248908"/>
                <a:ext cx="2539875" cy="1537692"/>
                <a:chOff x="7042550" y="4248908"/>
                <a:chExt cx="2539875" cy="1537692"/>
              </a:xfrm>
            </p:grpSpPr>
            <p:sp>
              <p:nvSpPr>
                <p:cNvPr id="244" name="Google Shape;244;p15"/>
                <p:cNvSpPr/>
                <p:nvPr/>
              </p:nvSpPr>
              <p:spPr>
                <a:xfrm>
                  <a:off x="8120825" y="4248908"/>
                  <a:ext cx="1461600" cy="1317300"/>
                </a:xfrm>
                <a:prstGeom prst="ellipse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45;p15"/>
                <p:cNvSpPr/>
                <p:nvPr/>
              </p:nvSpPr>
              <p:spPr>
                <a:xfrm>
                  <a:off x="7042550" y="4586000"/>
                  <a:ext cx="1387800" cy="1200600"/>
                </a:xfrm>
                <a:prstGeom prst="ellipse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46" name="Google Shape;246;p15"/>
            <p:cNvGrpSpPr/>
            <p:nvPr/>
          </p:nvGrpSpPr>
          <p:grpSpPr>
            <a:xfrm>
              <a:off x="1327550" y="-79803"/>
              <a:ext cx="7961113" cy="1070228"/>
              <a:chOff x="1327550" y="-79803"/>
              <a:chExt cx="7961113" cy="1070228"/>
            </a:xfrm>
          </p:grpSpPr>
          <p:sp>
            <p:nvSpPr>
              <p:cNvPr id="247" name="Google Shape;247;p15"/>
              <p:cNvSpPr/>
              <p:nvPr/>
            </p:nvSpPr>
            <p:spPr>
              <a:xfrm flipH="1">
                <a:off x="1327550" y="707225"/>
                <a:ext cx="272700" cy="2832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5"/>
              <p:cNvSpPr/>
              <p:nvPr/>
            </p:nvSpPr>
            <p:spPr>
              <a:xfrm flipH="1">
                <a:off x="8789163" y="-79803"/>
                <a:ext cx="499500" cy="518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9" name="Google Shape;249;p15"/>
          <p:cNvSpPr txBox="1">
            <a:spLocks noGrp="1"/>
          </p:cNvSpPr>
          <p:nvPr>
            <p:ph type="title"/>
          </p:nvPr>
        </p:nvSpPr>
        <p:spPr>
          <a:xfrm>
            <a:off x="715050" y="438595"/>
            <a:ext cx="77118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ing">
  <p:cSld name="CUSTOM_3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17"/>
          <p:cNvGrpSpPr/>
          <p:nvPr/>
        </p:nvGrpSpPr>
        <p:grpSpPr>
          <a:xfrm rot="10800000" flipH="1">
            <a:off x="-542478" y="-830025"/>
            <a:ext cx="10314178" cy="6894225"/>
            <a:chOff x="-542478" y="-830025"/>
            <a:chExt cx="10314178" cy="6894225"/>
          </a:xfrm>
        </p:grpSpPr>
        <p:grpSp>
          <p:nvGrpSpPr>
            <p:cNvPr id="265" name="Google Shape;265;p17"/>
            <p:cNvGrpSpPr/>
            <p:nvPr/>
          </p:nvGrpSpPr>
          <p:grpSpPr>
            <a:xfrm>
              <a:off x="-259612" y="1296681"/>
              <a:ext cx="10031312" cy="4767519"/>
              <a:chOff x="-259612" y="1296681"/>
              <a:chExt cx="10031312" cy="4767519"/>
            </a:xfrm>
          </p:grpSpPr>
          <p:sp>
            <p:nvSpPr>
              <p:cNvPr id="266" name="Google Shape;266;p17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-259612" y="2905777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0" name="Google Shape;270;p17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271" name="Google Shape;271;p17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7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3" name="Google Shape;273;p17"/>
            <p:cNvGrpSpPr/>
            <p:nvPr/>
          </p:nvGrpSpPr>
          <p:grpSpPr>
            <a:xfrm>
              <a:off x="-542478" y="-830025"/>
              <a:ext cx="2611931" cy="1750164"/>
              <a:chOff x="-542478" y="-830025"/>
              <a:chExt cx="2611931" cy="1750164"/>
            </a:xfrm>
          </p:grpSpPr>
          <p:sp>
            <p:nvSpPr>
              <p:cNvPr id="274" name="Google Shape;274;p17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7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6" name="Google Shape;276;p17"/>
          <p:cNvSpPr txBox="1">
            <a:spLocks noGrp="1"/>
          </p:cNvSpPr>
          <p:nvPr>
            <p:ph type="title"/>
          </p:nvPr>
        </p:nvSpPr>
        <p:spPr>
          <a:xfrm>
            <a:off x="4256971" y="1697137"/>
            <a:ext cx="34956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7" name="Google Shape;277;p17"/>
          <p:cNvSpPr txBox="1">
            <a:spLocks noGrp="1"/>
          </p:cNvSpPr>
          <p:nvPr>
            <p:ph type="title" idx="2"/>
          </p:nvPr>
        </p:nvSpPr>
        <p:spPr>
          <a:xfrm>
            <a:off x="1351612" y="1635977"/>
            <a:ext cx="2602800" cy="20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8" name="Google Shape;278;p17"/>
          <p:cNvSpPr txBox="1">
            <a:spLocks noGrp="1"/>
          </p:cNvSpPr>
          <p:nvPr>
            <p:ph type="subTitle" idx="1"/>
          </p:nvPr>
        </p:nvSpPr>
        <p:spPr>
          <a:xfrm>
            <a:off x="4296799" y="2858063"/>
            <a:ext cx="30804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">
  <p:cSld name="TITLE_AND_TWO_COLUMNS_1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22"/>
          <p:cNvGrpSpPr/>
          <p:nvPr/>
        </p:nvGrpSpPr>
        <p:grpSpPr>
          <a:xfrm>
            <a:off x="-289875" y="-692762"/>
            <a:ext cx="10031725" cy="6347387"/>
            <a:chOff x="-289875" y="-692762"/>
            <a:chExt cx="10031725" cy="6347387"/>
          </a:xfrm>
        </p:grpSpPr>
        <p:grpSp>
          <p:nvGrpSpPr>
            <p:cNvPr id="352" name="Google Shape;352;p22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353" name="Google Shape;353;p22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2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5" name="Google Shape;355;p22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2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7" name="Google Shape;357;p22"/>
            <p:cNvGrpSpPr/>
            <p:nvPr/>
          </p:nvGrpSpPr>
          <p:grpSpPr>
            <a:xfrm>
              <a:off x="-289875" y="-692762"/>
              <a:ext cx="2334675" cy="1738737"/>
              <a:chOff x="-289875" y="-692762"/>
              <a:chExt cx="2334675" cy="1738737"/>
            </a:xfrm>
          </p:grpSpPr>
          <p:sp>
            <p:nvSpPr>
              <p:cNvPr id="358" name="Google Shape;358;p22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2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0" name="Google Shape;360;p22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361" name="Google Shape;361;p22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2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63" name="Google Shape;363;p22"/>
          <p:cNvSpPr txBox="1">
            <a:spLocks noGrp="1"/>
          </p:cNvSpPr>
          <p:nvPr>
            <p:ph type="title"/>
          </p:nvPr>
        </p:nvSpPr>
        <p:spPr>
          <a:xfrm>
            <a:off x="715050" y="461400"/>
            <a:ext cx="7713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64" name="Google Shape;364;p22"/>
          <p:cNvSpPr txBox="1">
            <a:spLocks noGrp="1"/>
          </p:cNvSpPr>
          <p:nvPr>
            <p:ph type="subTitle" idx="1"/>
          </p:nvPr>
        </p:nvSpPr>
        <p:spPr>
          <a:xfrm>
            <a:off x="867475" y="1970250"/>
            <a:ext cx="7713900" cy="21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8"/>
          <p:cNvSpPr txBox="1">
            <a:spLocks noGrp="1"/>
          </p:cNvSpPr>
          <p:nvPr>
            <p:ph type="body" idx="1"/>
          </p:nvPr>
        </p:nvSpPr>
        <p:spPr>
          <a:xfrm>
            <a:off x="761525" y="1414550"/>
            <a:ext cx="7349700" cy="27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3" name="Google Shape;453;p28"/>
          <p:cNvSpPr txBox="1">
            <a:spLocks noGrp="1"/>
          </p:cNvSpPr>
          <p:nvPr>
            <p:ph type="title"/>
          </p:nvPr>
        </p:nvSpPr>
        <p:spPr>
          <a:xfrm>
            <a:off x="708925" y="483950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454" name="Google Shape;454;p28"/>
          <p:cNvGrpSpPr/>
          <p:nvPr/>
        </p:nvGrpSpPr>
        <p:grpSpPr>
          <a:xfrm>
            <a:off x="173156" y="3057500"/>
            <a:ext cx="9234594" cy="3263625"/>
            <a:chOff x="173156" y="2828900"/>
            <a:chExt cx="9234594" cy="3263625"/>
          </a:xfrm>
        </p:grpSpPr>
        <p:grpSp>
          <p:nvGrpSpPr>
            <p:cNvPr id="455" name="Google Shape;455;p28"/>
            <p:cNvGrpSpPr/>
            <p:nvPr/>
          </p:nvGrpSpPr>
          <p:grpSpPr>
            <a:xfrm>
              <a:off x="173156" y="2828900"/>
              <a:ext cx="9134107" cy="2468997"/>
              <a:chOff x="173156" y="2828900"/>
              <a:chExt cx="9134107" cy="2468997"/>
            </a:xfrm>
          </p:grpSpPr>
          <p:sp>
            <p:nvSpPr>
              <p:cNvPr id="456" name="Google Shape;456;p28"/>
              <p:cNvSpPr/>
              <p:nvPr/>
            </p:nvSpPr>
            <p:spPr>
              <a:xfrm>
                <a:off x="8521563" y="3789827"/>
                <a:ext cx="785700" cy="8154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28"/>
              <p:cNvSpPr/>
              <p:nvPr/>
            </p:nvSpPr>
            <p:spPr>
              <a:xfrm>
                <a:off x="5459037" y="4164975"/>
                <a:ext cx="849300" cy="880500"/>
              </a:xfrm>
              <a:prstGeom prst="ellipse">
                <a:avLst/>
              </a:prstGeom>
              <a:solidFill>
                <a:srgbClr val="FFC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28"/>
              <p:cNvSpPr/>
              <p:nvPr/>
            </p:nvSpPr>
            <p:spPr>
              <a:xfrm>
                <a:off x="173156" y="4380055"/>
                <a:ext cx="272700" cy="2829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28"/>
              <p:cNvSpPr/>
              <p:nvPr/>
            </p:nvSpPr>
            <p:spPr>
              <a:xfrm>
                <a:off x="8314500" y="2828900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8"/>
              <p:cNvSpPr/>
              <p:nvPr/>
            </p:nvSpPr>
            <p:spPr>
              <a:xfrm flipH="1">
                <a:off x="2427750" y="4779497"/>
                <a:ext cx="499500" cy="5184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1" name="Google Shape;461;p28"/>
            <p:cNvGrpSpPr/>
            <p:nvPr/>
          </p:nvGrpSpPr>
          <p:grpSpPr>
            <a:xfrm>
              <a:off x="5886925" y="4097675"/>
              <a:ext cx="3520825" cy="1994850"/>
              <a:chOff x="5886925" y="4097675"/>
              <a:chExt cx="3520825" cy="1994850"/>
            </a:xfrm>
          </p:grpSpPr>
          <p:sp>
            <p:nvSpPr>
              <p:cNvPr id="462" name="Google Shape;462;p28"/>
              <p:cNvSpPr/>
              <p:nvPr/>
            </p:nvSpPr>
            <p:spPr>
              <a:xfrm>
                <a:off x="8097350" y="438005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28"/>
              <p:cNvSpPr/>
              <p:nvPr/>
            </p:nvSpPr>
            <p:spPr>
              <a:xfrm>
                <a:off x="6730775" y="409767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28"/>
              <p:cNvSpPr/>
              <p:nvPr/>
            </p:nvSpPr>
            <p:spPr>
              <a:xfrm>
                <a:off x="5886925" y="4775225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Red Hat Text"/>
              <a:buNone/>
              <a:defRPr sz="2800" b="1" i="0" u="none" strike="noStrike" cap="none">
                <a:solidFill>
                  <a:srgbClr val="323C50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61" r:id="rId6"/>
    <p:sldLayoutId id="2147483663" r:id="rId7"/>
    <p:sldLayoutId id="2147483668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91" r:id="rId23"/>
    <p:sldLayoutId id="214748369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35;p44"/>
          <p:cNvSpPr txBox="1">
            <a:spLocks/>
          </p:cNvSpPr>
          <p:nvPr/>
        </p:nvSpPr>
        <p:spPr>
          <a:xfrm>
            <a:off x="715010" y="1064895"/>
            <a:ext cx="7716520" cy="25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4000"/>
              <a:buFont typeface="Red Hat Text"/>
              <a:buNone/>
            </a:pPr>
            <a:r>
              <a:rPr lang="en-US" sz="5300" b="1" dirty="0" smtClean="0">
                <a:solidFill>
                  <a:schemeClr val="dk1"/>
                </a:solidFill>
                <a:latin typeface="Red Hat Text" panose="020B0600000101010101" charset="0"/>
              </a:rPr>
              <a:t>Digital</a:t>
            </a:r>
            <a:br>
              <a:rPr lang="en-US" sz="5300" b="1" dirty="0" smtClean="0">
                <a:solidFill>
                  <a:schemeClr val="dk1"/>
                </a:solidFill>
                <a:latin typeface="Red Hat Text" panose="020B0600000101010101" charset="0"/>
              </a:rPr>
            </a:br>
            <a:r>
              <a:rPr lang="en-US" sz="5300" b="1" dirty="0" smtClean="0">
                <a:solidFill>
                  <a:schemeClr val="dk1"/>
                </a:solidFill>
                <a:latin typeface="Red Hat Text" panose="020B0600000101010101" charset="0"/>
              </a:rPr>
              <a:t>Audio</a:t>
            </a:r>
            <a:br>
              <a:rPr lang="en-US" sz="5300" b="1" dirty="0" smtClean="0">
                <a:solidFill>
                  <a:schemeClr val="dk1"/>
                </a:solidFill>
                <a:latin typeface="Red Hat Text" panose="020B0600000101010101" charset="0"/>
              </a:rPr>
            </a:br>
            <a:r>
              <a:rPr lang="en-US" sz="5300" b="1" dirty="0" smtClean="0">
                <a:solidFill>
                  <a:schemeClr val="dk1"/>
                </a:solidFill>
                <a:latin typeface="Red Hat Text" panose="020B0600000101010101" charset="0"/>
              </a:rPr>
              <a:t>Compression</a:t>
            </a:r>
            <a:endParaRPr lang="en-US" sz="5300" b="1" dirty="0">
              <a:solidFill>
                <a:schemeClr val="dk1"/>
              </a:solidFill>
              <a:latin typeface="Red Hat Text" panose="020B0600000101010101" charset="0"/>
            </a:endParaRPr>
          </a:p>
        </p:txBody>
      </p:sp>
      <p:sp>
        <p:nvSpPr>
          <p:cNvPr id="7" name="Google Shape;636;p44"/>
          <p:cNvSpPr txBox="1">
            <a:spLocks noGrp="1"/>
          </p:cNvSpPr>
          <p:nvPr>
            <p:ph type="subTitle" idx="1"/>
          </p:nvPr>
        </p:nvSpPr>
        <p:spPr>
          <a:xfrm>
            <a:off x="2874010" y="3588385"/>
            <a:ext cx="3396615" cy="48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latin typeface="Lato" panose="020B0600000101010101" charset="0"/>
                <a:cs typeface="Lato" panose="020B0600000101010101" charset="0"/>
              </a:rPr>
              <a:t>Seonkyo Ok</a:t>
            </a:r>
            <a:endParaRPr dirty="0">
              <a:latin typeface="Lato" panose="020B0600000101010101" charset="0"/>
              <a:cs typeface="La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2"/>
          <p:cNvSpPr txBox="1"/>
          <p:nvPr/>
        </p:nvSpPr>
        <p:spPr>
          <a:xfrm>
            <a:off x="5418000" y="1682312"/>
            <a:ext cx="28116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Caveat"/>
                <a:ea typeface="Caveat"/>
                <a:cs typeface="Caveat"/>
                <a:sym typeface="Caveat"/>
              </a:rPr>
              <a:t>“mapping input values from a large set to output values in a (countable) smaller set”</a:t>
            </a:r>
            <a:endParaRPr sz="19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Caveat"/>
                <a:ea typeface="Caveat"/>
                <a:cs typeface="Caveat"/>
                <a:sym typeface="Caveat"/>
              </a:rPr>
              <a:t>Wikipedia</a:t>
            </a:r>
            <a:endParaRPr sz="1500" b="1" dirty="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37" name="Google Shape;737;p52"/>
          <p:cNvPicPr preferRelativeResize="0"/>
          <p:nvPr/>
        </p:nvPicPr>
        <p:blipFill rotWithShape="1">
          <a:blip r:embed="rId3">
            <a:alphaModFix/>
          </a:blip>
          <a:srcRect l="905" t="-1616" r="15706" b="1616"/>
          <a:stretch/>
        </p:blipFill>
        <p:spPr>
          <a:xfrm>
            <a:off x="1118772" y="1503484"/>
            <a:ext cx="3200400" cy="30897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69;p87"/>
          <p:cNvSpPr txBox="1">
            <a:spLocks/>
          </p:cNvSpPr>
          <p:nvPr/>
        </p:nvSpPr>
        <p:spPr>
          <a:xfrm>
            <a:off x="3586158" y="4389162"/>
            <a:ext cx="2357442" cy="4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SzPts val="1600"/>
            </a:pPr>
            <a:r>
              <a:rPr lang="en-US" sz="1100" b="1" dirty="0" smtClean="0">
                <a:solidFill>
                  <a:schemeClr val="accent1">
                    <a:lumMod val="75000"/>
                  </a:schemeClr>
                </a:solidFill>
              </a:rPr>
              <a:t>larger level distance</a:t>
            </a:r>
            <a:br>
              <a:rPr lang="en-US" sz="11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100" b="1" dirty="0" smtClean="0">
                <a:solidFill>
                  <a:schemeClr val="accent1">
                    <a:lumMod val="75000"/>
                  </a:schemeClr>
                </a:solidFill>
              </a:rPr>
              <a:t>leads to compression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Google Shape;969;p87"/>
          <p:cNvSpPr txBox="1">
            <a:spLocks/>
          </p:cNvSpPr>
          <p:nvPr/>
        </p:nvSpPr>
        <p:spPr>
          <a:xfrm>
            <a:off x="5943600" y="3640734"/>
            <a:ext cx="2286000" cy="4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spcAft>
                <a:spcPts val="1600"/>
              </a:spcAft>
              <a:buSzPts val="1600"/>
            </a:pPr>
            <a:r>
              <a:rPr lang="en-US" sz="1100" b="1" dirty="0" smtClean="0">
                <a:solidFill>
                  <a:srgbClr val="98427F"/>
                </a:solidFill>
                <a:latin typeface="Lucida Sans" panose="020B0602030504020204" pitchFamily="34" charset="0"/>
                <a:ea typeface="Microsoft YaHei UI" panose="020B0503020204020204" pitchFamily="34" charset="-122"/>
              </a:rPr>
              <a:t>Human’s </a:t>
            </a:r>
            <a:r>
              <a:rPr lang="en-US" sz="1100" b="1" dirty="0" smtClean="0">
                <a:solidFill>
                  <a:srgbClr val="98427F"/>
                </a:solidFill>
                <a:latin typeface="Lucida Sans" panose="020B0602030504020204" pitchFamily="34" charset="0"/>
                <a:ea typeface="Microsoft YaHei UI" panose="020B0503020204020204" pitchFamily="34" charset="-122"/>
              </a:rPr>
              <a:t>perceptual ability</a:t>
            </a:r>
            <a:br>
              <a:rPr lang="en-US" sz="1100" b="1" dirty="0" smtClean="0">
                <a:solidFill>
                  <a:srgbClr val="98427F"/>
                </a:solidFill>
                <a:latin typeface="Lucida Sans" panose="020B0602030504020204" pitchFamily="34" charset="0"/>
                <a:ea typeface="Microsoft YaHei UI" panose="020B0503020204020204" pitchFamily="34" charset="-122"/>
              </a:rPr>
            </a:br>
            <a:r>
              <a:rPr lang="en-US" sz="1100" b="1" dirty="0" smtClean="0">
                <a:solidFill>
                  <a:srgbClr val="98427F"/>
                </a:solidFill>
                <a:latin typeface="Lucida Sans" panose="020B0602030504020204" pitchFamily="34" charset="0"/>
                <a:ea typeface="Microsoft YaHei UI" panose="020B0503020204020204" pitchFamily="34" charset="-122"/>
              </a:rPr>
              <a:t>is also considered</a:t>
            </a:r>
            <a:endParaRPr lang="en-US" sz="1100" b="1" dirty="0">
              <a:solidFill>
                <a:srgbClr val="98427F"/>
              </a:solidFill>
              <a:latin typeface="Lucida Sans" panose="020B0602030504020204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62880" y="3095950"/>
            <a:ext cx="29667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buSzPts val="1600"/>
            </a:pPr>
            <a:r>
              <a:rPr lang="en-US" sz="1100" dirty="0">
                <a:solidFill>
                  <a:schemeClr val="accent6">
                    <a:lumMod val="50000"/>
                  </a:schemeClr>
                </a:solidFill>
                <a:highlight>
                  <a:srgbClr val="FFFFFF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  <a:cs typeface="Barlow Semi Condensed"/>
                <a:sym typeface="Barlow Semi Condensed"/>
              </a:rPr>
              <a:t>Notice that quantization induces error,</a:t>
            </a:r>
          </a:p>
          <a:p>
            <a:pPr lvl="0" algn="r">
              <a:buSzPts val="1600"/>
            </a:pPr>
            <a:r>
              <a:rPr lang="en-US" sz="1100" dirty="0">
                <a:solidFill>
                  <a:schemeClr val="accent6">
                    <a:lumMod val="50000"/>
                  </a:schemeClr>
                </a:solidFill>
                <a:highlight>
                  <a:srgbClr val="FFFFFF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  <a:cs typeface="Barlow Semi Condensed"/>
                <a:sym typeface="Barlow Semi Condensed"/>
              </a:rPr>
              <a:t>despite the </a:t>
            </a:r>
            <a:r>
              <a:rPr lang="en-US" sz="1100" dirty="0" err="1">
                <a:solidFill>
                  <a:schemeClr val="accent6">
                    <a:lumMod val="50000"/>
                  </a:schemeClr>
                </a:solidFill>
                <a:highlight>
                  <a:srgbClr val="FFFFFF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  <a:cs typeface="Barlow Semi Condensed"/>
                <a:sym typeface="Barlow Semi Condensed"/>
              </a:rPr>
              <a:t>Nyquist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highlight>
                  <a:srgbClr val="FFFFFF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  <a:cs typeface="Barlow Semi Condensed"/>
                <a:sym typeface="Barlow Semi Condensed"/>
              </a:rPr>
              <a:t> sampling condition</a:t>
            </a:r>
          </a:p>
        </p:txBody>
      </p:sp>
      <p:sp>
        <p:nvSpPr>
          <p:cNvPr id="12" name="Google Shape;734;p52"/>
          <p:cNvSpPr txBox="1">
            <a:spLocks noGrp="1"/>
          </p:cNvSpPr>
          <p:nvPr>
            <p:ph type="title"/>
          </p:nvPr>
        </p:nvSpPr>
        <p:spPr>
          <a:xfrm>
            <a:off x="715050" y="658855"/>
            <a:ext cx="77139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</a:rPr>
              <a:t>Quantization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3"/>
          <p:cNvSpPr txBox="1">
            <a:spLocks noGrp="1"/>
          </p:cNvSpPr>
          <p:nvPr>
            <p:ph type="body" idx="4294967295"/>
          </p:nvPr>
        </p:nvSpPr>
        <p:spPr>
          <a:xfrm>
            <a:off x="5744895" y="3016079"/>
            <a:ext cx="2337735" cy="1202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b="1" dirty="0">
                <a:solidFill>
                  <a:srgbClr val="DD7E6B"/>
                </a:solidFill>
              </a:rPr>
              <a:t>Gray code</a:t>
            </a:r>
            <a:endParaRPr b="1" dirty="0">
              <a:solidFill>
                <a:srgbClr val="DD7E6B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3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 dirty="0">
                <a:solidFill>
                  <a:srgbClr val="000000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Single bit error results in </a:t>
            </a:r>
            <a:endParaRPr sz="1200" dirty="0">
              <a:solidFill>
                <a:srgbClr val="000000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 dirty="0">
                <a:solidFill>
                  <a:srgbClr val="000000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error of one level of amplitude</a:t>
            </a:r>
            <a:endParaRPr sz="1200" dirty="0">
              <a:solidFill>
                <a:srgbClr val="000000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 dirty="0">
                <a:solidFill>
                  <a:srgbClr val="000000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except when MSB is erroneous.</a:t>
            </a:r>
            <a:endParaRPr sz="1200" dirty="0">
              <a:solidFill>
                <a:srgbClr val="000000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744" name="Google Shape;744;p53"/>
          <p:cNvSpPr txBox="1"/>
          <p:nvPr/>
        </p:nvSpPr>
        <p:spPr>
          <a:xfrm>
            <a:off x="5515131" y="1938953"/>
            <a:ext cx="2680139" cy="107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latin typeface="Caveat"/>
                <a:ea typeface="Caveat"/>
                <a:cs typeface="Caveat"/>
                <a:sym typeface="Caveat"/>
              </a:rPr>
              <a:t>“assigns binary numbers to amplitude values”</a:t>
            </a:r>
            <a:endParaRPr sz="1900" b="1" dirty="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45" name="Google Shape;745;p53"/>
          <p:cNvPicPr preferRelativeResize="0"/>
          <p:nvPr/>
        </p:nvPicPr>
        <p:blipFill rotWithShape="1">
          <a:blip r:embed="rId3">
            <a:alphaModFix/>
          </a:blip>
          <a:srcRect l="717" t="-286" r="-717" b="286"/>
          <a:stretch/>
        </p:blipFill>
        <p:spPr>
          <a:xfrm>
            <a:off x="1109976" y="1521069"/>
            <a:ext cx="3877412" cy="311684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742;p53"/>
          <p:cNvSpPr txBox="1">
            <a:spLocks noGrp="1"/>
          </p:cNvSpPr>
          <p:nvPr>
            <p:ph type="title"/>
          </p:nvPr>
        </p:nvSpPr>
        <p:spPr>
          <a:xfrm>
            <a:off x="715050" y="658855"/>
            <a:ext cx="77139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</a:rPr>
              <a:t>Encoding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7"/>
          <p:cNvSpPr txBox="1">
            <a:spLocks noGrp="1"/>
          </p:cNvSpPr>
          <p:nvPr>
            <p:ph type="title"/>
          </p:nvPr>
        </p:nvSpPr>
        <p:spPr>
          <a:xfrm>
            <a:off x="715050" y="665210"/>
            <a:ext cx="77139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lt1"/>
                </a:solidFill>
              </a:rPr>
              <a:t>Codec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74" name="Google Shape;774;p57"/>
          <p:cNvSpPr txBox="1"/>
          <p:nvPr/>
        </p:nvSpPr>
        <p:spPr>
          <a:xfrm>
            <a:off x="310575" y="1763950"/>
            <a:ext cx="2854500" cy="1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veat"/>
                <a:ea typeface="Caveat"/>
                <a:cs typeface="Caveat"/>
                <a:sym typeface="Caveat"/>
              </a:rPr>
              <a:t>“a device or computer program which encodes or decodes a digital data stream or signal. </a:t>
            </a:r>
            <a:endParaRPr sz="190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veat"/>
                <a:ea typeface="Caveat"/>
                <a:cs typeface="Caveat"/>
                <a:sym typeface="Caveat"/>
              </a:rPr>
              <a:t>a portmanteau of coder-decoder”</a:t>
            </a:r>
            <a:endParaRPr sz="190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Caveat"/>
                <a:ea typeface="Caveat"/>
                <a:cs typeface="Caveat"/>
                <a:sym typeface="Caveat"/>
              </a:rPr>
              <a:t>Wikipedia</a:t>
            </a:r>
            <a:endParaRPr sz="1500" b="1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75" name="Google Shape;7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425" y="1743925"/>
            <a:ext cx="5527774" cy="2062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3"/>
          <p:cNvSpPr/>
          <p:nvPr/>
        </p:nvSpPr>
        <p:spPr>
          <a:xfrm>
            <a:off x="526925" y="1725375"/>
            <a:ext cx="2611800" cy="23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63"/>
          <p:cNvSpPr/>
          <p:nvPr/>
        </p:nvSpPr>
        <p:spPr>
          <a:xfrm>
            <a:off x="3266100" y="1725375"/>
            <a:ext cx="2611800" cy="238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63"/>
          <p:cNvSpPr/>
          <p:nvPr/>
        </p:nvSpPr>
        <p:spPr>
          <a:xfrm>
            <a:off x="6005275" y="1725375"/>
            <a:ext cx="2611800" cy="238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3"/>
          <p:cNvSpPr txBox="1">
            <a:spLocks noGrp="1"/>
          </p:cNvSpPr>
          <p:nvPr>
            <p:ph type="title" idx="3"/>
          </p:nvPr>
        </p:nvSpPr>
        <p:spPr>
          <a:xfrm>
            <a:off x="712770" y="2398454"/>
            <a:ext cx="2110500" cy="54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Perceptual Coding</a:t>
            </a:r>
            <a:br>
              <a:rPr lang="en-US" dirty="0"/>
            </a:br>
            <a:endParaRPr dirty="0"/>
          </a:p>
        </p:txBody>
      </p:sp>
      <p:sp>
        <p:nvSpPr>
          <p:cNvPr id="822" name="Google Shape;822;p63"/>
          <p:cNvSpPr txBox="1">
            <a:spLocks noGrp="1"/>
          </p:cNvSpPr>
          <p:nvPr>
            <p:ph type="subTitle" idx="4"/>
          </p:nvPr>
        </p:nvSpPr>
        <p:spPr>
          <a:xfrm>
            <a:off x="712775" y="2900679"/>
            <a:ext cx="2110500" cy="701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indent="0"/>
            <a:r>
              <a:rPr lang="en-US" dirty="0"/>
              <a:t>perceptually lossless</a:t>
            </a:r>
          </a:p>
        </p:txBody>
      </p:sp>
      <p:sp>
        <p:nvSpPr>
          <p:cNvPr id="16" name="Google Shape;821;p63"/>
          <p:cNvSpPr txBox="1">
            <a:spLocks noGrp="1"/>
          </p:cNvSpPr>
          <p:nvPr>
            <p:ph type="title" idx="3"/>
          </p:nvPr>
        </p:nvSpPr>
        <p:spPr>
          <a:xfrm>
            <a:off x="3514470" y="2240627"/>
            <a:ext cx="2110500" cy="54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ADPCM</a:t>
            </a:r>
            <a:endParaRPr dirty="0"/>
          </a:p>
        </p:txBody>
      </p:sp>
      <p:sp>
        <p:nvSpPr>
          <p:cNvPr id="17" name="Google Shape;822;p63"/>
          <p:cNvSpPr txBox="1">
            <a:spLocks noGrp="1"/>
          </p:cNvSpPr>
          <p:nvPr>
            <p:ph type="subTitle" idx="4"/>
          </p:nvPr>
        </p:nvSpPr>
        <p:spPr>
          <a:xfrm>
            <a:off x="3514470" y="2844850"/>
            <a:ext cx="2110500" cy="9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indent="0"/>
            <a:r>
              <a:rPr lang="en-US" dirty="0" smtClean="0"/>
              <a:t>adaptive</a:t>
            </a:r>
          </a:p>
          <a:p>
            <a:pPr marL="127000" indent="0"/>
            <a:r>
              <a:rPr lang="en-US" dirty="0" smtClean="0"/>
              <a:t>differential</a:t>
            </a:r>
          </a:p>
          <a:p>
            <a:pPr marL="127000" indent="0"/>
            <a:r>
              <a:rPr lang="en-US" dirty="0" smtClean="0"/>
              <a:t>PCM</a:t>
            </a:r>
            <a:endParaRPr lang="en-US" dirty="0"/>
          </a:p>
        </p:txBody>
      </p:sp>
      <p:sp>
        <p:nvSpPr>
          <p:cNvPr id="10" name="Google Shape;821;p63"/>
          <p:cNvSpPr txBox="1">
            <a:spLocks noGrp="1"/>
          </p:cNvSpPr>
          <p:nvPr>
            <p:ph type="title" idx="3"/>
          </p:nvPr>
        </p:nvSpPr>
        <p:spPr>
          <a:xfrm>
            <a:off x="6316170" y="2240627"/>
            <a:ext cx="2110500" cy="54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MDCT</a:t>
            </a:r>
            <a:endParaRPr dirty="0"/>
          </a:p>
        </p:txBody>
      </p:sp>
      <p:sp>
        <p:nvSpPr>
          <p:cNvPr id="11" name="Google Shape;822;p63"/>
          <p:cNvSpPr txBox="1">
            <a:spLocks noGrp="1"/>
          </p:cNvSpPr>
          <p:nvPr>
            <p:ph type="subTitle" idx="4"/>
          </p:nvPr>
        </p:nvSpPr>
        <p:spPr>
          <a:xfrm>
            <a:off x="6316170" y="2886139"/>
            <a:ext cx="2110500" cy="9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indent="0"/>
            <a:r>
              <a:rPr lang="en-US" dirty="0" smtClean="0"/>
              <a:t>modified discrete</a:t>
            </a:r>
          </a:p>
          <a:p>
            <a:pPr marL="127000" indent="0"/>
            <a:r>
              <a:rPr lang="en-US" dirty="0" smtClean="0"/>
              <a:t>cosine transform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33976" y="636752"/>
            <a:ext cx="28712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b="1" dirty="0" smtClean="0">
                <a:solidFill>
                  <a:srgbClr val="323C50"/>
                </a:solidFill>
                <a:latin typeface="Red Hat Text"/>
                <a:sym typeface="Red Hat Text"/>
              </a:rPr>
              <a:t>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0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830;p64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r="96739"/>
          <a:stretch/>
        </p:blipFill>
        <p:spPr>
          <a:xfrm>
            <a:off x="0" y="0"/>
            <a:ext cx="426745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435892" y="3106316"/>
            <a:ext cx="2442482" cy="435537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p</a:t>
            </a:r>
            <a:r>
              <a:rPr lang="en-US" dirty="0" smtClean="0"/>
              <a:t>erceptually lossless</a:t>
            </a:r>
            <a:endParaRPr lang="en-US" dirty="0"/>
          </a:p>
        </p:txBody>
      </p:sp>
      <p:pic>
        <p:nvPicPr>
          <p:cNvPr id="12" name="Picture 2" descr="Drawing /m/02csf Line art, active listening, angle, white png | PNGEg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87" b="99057" l="3376" r="96203">
                        <a14:foregroundMark x1="15612" y1="35377" x2="15612" y2="35377"/>
                        <a14:foregroundMark x1="4641" y1="46698" x2="4641" y2="46698"/>
                        <a14:foregroundMark x1="57384" y1="45283" x2="57384" y2="45283"/>
                        <a14:foregroundMark x1="47257" y1="33019" x2="47257" y2="33019"/>
                        <a14:foregroundMark x1="46835" y1="33019" x2="46835" y2="33019"/>
                        <a14:foregroundMark x1="50633" y1="56604" x2="50633" y2="56604"/>
                        <a14:foregroundMark x1="53586" y1="55189" x2="53586" y2="55189"/>
                        <a14:foregroundMark x1="59494" y1="54245" x2="59494" y2="54245"/>
                        <a14:foregroundMark x1="62025" y1="54245" x2="62025" y2="54245"/>
                        <a14:foregroundMark x1="64135" y1="54245" x2="64135" y2="54245"/>
                        <a14:foregroundMark x1="64135" y1="56604" x2="64135" y2="56604"/>
                        <a14:foregroundMark x1="97890" y1="53774" x2="97890" y2="53774"/>
                        <a14:foregroundMark x1="57384" y1="93868" x2="57384" y2="93868"/>
                        <a14:foregroundMark x1="4641" y1="99528" x2="4641" y2="99528"/>
                        <a14:foregroundMark x1="85654" y1="62264" x2="85654" y2="62264"/>
                        <a14:foregroundMark x1="86076" y1="64623" x2="86076" y2="64623"/>
                        <a14:foregroundMark x1="21941" y1="70283" x2="21941" y2="70283"/>
                        <a14:foregroundMark x1="21941" y1="72170" x2="21941" y2="72170"/>
                        <a14:foregroundMark x1="39662" y1="13679" x2="39662" y2="13679"/>
                        <a14:foregroundMark x1="37553" y1="8962" x2="37553" y2="8962"/>
                        <a14:foregroundMark x1="41772" y1="20755" x2="41772" y2="20755"/>
                        <a14:foregroundMark x1="45570" y1="1887" x2="45570" y2="1887"/>
                        <a14:backgroundMark x1="59494" y1="41509" x2="59494" y2="41509"/>
                        <a14:backgroundMark x1="58228" y1="44340" x2="58228" y2="44340"/>
                        <a14:backgroundMark x1="58650" y1="44340" x2="58650" y2="44340"/>
                        <a14:backgroundMark x1="58228" y1="45283" x2="58228" y2="452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84" y="1124991"/>
            <a:ext cx="3234730" cy="289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829;p64"/>
          <p:cNvSpPr txBox="1">
            <a:spLocks/>
          </p:cNvSpPr>
          <p:nvPr/>
        </p:nvSpPr>
        <p:spPr>
          <a:xfrm>
            <a:off x="4722592" y="2305120"/>
            <a:ext cx="38571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ed Hat Text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Perceptual Coding</a:t>
            </a:r>
          </a:p>
        </p:txBody>
      </p:sp>
    </p:spTree>
    <p:extLst>
      <p:ext uri="{BB962C8B-B14F-4D97-AF65-F5344CB8AC3E}">
        <p14:creationId xmlns:p14="http://schemas.microsoft.com/office/powerpoint/2010/main" val="30436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5"/>
          <p:cNvSpPr txBox="1">
            <a:spLocks noGrp="1"/>
          </p:cNvSpPr>
          <p:nvPr>
            <p:ph type="title"/>
          </p:nvPr>
        </p:nvSpPr>
        <p:spPr>
          <a:xfrm>
            <a:off x="715050" y="343895"/>
            <a:ext cx="77139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lt1"/>
                </a:solidFill>
              </a:rPr>
              <a:t>Perceptual Coding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762" name="Google Shape;7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38" y="1221570"/>
            <a:ext cx="7553325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55"/>
          <p:cNvSpPr txBox="1">
            <a:spLocks noGrp="1"/>
          </p:cNvSpPr>
          <p:nvPr>
            <p:ph type="subTitle" idx="1"/>
          </p:nvPr>
        </p:nvSpPr>
        <p:spPr>
          <a:xfrm>
            <a:off x="2320909" y="3402580"/>
            <a:ext cx="4502181" cy="77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400" b="1" dirty="0" smtClean="0">
                <a:latin typeface="Bahnschrift Light" panose="020B0502040204020203" pitchFamily="34" charset="0"/>
                <a:ea typeface="Proxima Nova Extrabold"/>
                <a:cs typeface="Proxima Nova Extrabold"/>
                <a:sym typeface="Proxima Nova Extrabold"/>
              </a:rPr>
              <a:t>Not </a:t>
            </a:r>
            <a:r>
              <a:rPr lang="en" sz="2400" b="1" dirty="0">
                <a:latin typeface="Bahnschrift Light" panose="020B0502040204020203" pitchFamily="34" charset="0"/>
                <a:ea typeface="Proxima Nova Extrabold"/>
                <a:cs typeface="Proxima Nova Extrabold"/>
                <a:sym typeface="Proxima Nova Extrabold"/>
              </a:rPr>
              <a:t>all frequencies are </a:t>
            </a:r>
            <a:r>
              <a:rPr lang="en" sz="2400" b="1" dirty="0" smtClean="0">
                <a:latin typeface="Bahnschrift Light" panose="020B0502040204020203" pitchFamily="34" charset="0"/>
                <a:ea typeface="Proxima Nova Extrabold"/>
                <a:cs typeface="Proxima Nova Extrabold"/>
                <a:sym typeface="Proxima Nova Extrabold"/>
              </a:rPr>
              <a:t>needed</a:t>
            </a:r>
            <a:endParaRPr sz="2400" b="1" dirty="0">
              <a:latin typeface="Bahnschrift Light" panose="020B0502040204020203" pitchFamily="34" charset="0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80803" y="4093254"/>
            <a:ext cx="29823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Humans </a:t>
            </a:r>
            <a:r>
              <a:rPr lang="en-US" sz="1200" b="1" dirty="0" smtClean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 more sensitive </a:t>
            </a:r>
            <a:r>
              <a:rPr lang="en-US" sz="1200" b="1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</a:t>
            </a:r>
            <a:r>
              <a:rPr lang="en-US" sz="1200" b="1" dirty="0" smtClean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2~4 </a:t>
            </a:r>
            <a:r>
              <a:rPr lang="en-US" sz="1200" b="1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kHz</a:t>
            </a:r>
            <a:endParaRPr lang="en-US" sz="1200" dirty="0">
              <a:solidFill>
                <a:schemeClr val="accent6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16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5"/>
          <p:cNvSpPr txBox="1">
            <a:spLocks noGrp="1"/>
          </p:cNvSpPr>
          <p:nvPr>
            <p:ph type="title"/>
          </p:nvPr>
        </p:nvSpPr>
        <p:spPr>
          <a:xfrm>
            <a:off x="715050" y="343895"/>
            <a:ext cx="77139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</a:rPr>
              <a:t>Perceptual Coding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3" name="Google Shape;763;p55"/>
          <p:cNvSpPr txBox="1">
            <a:spLocks noGrp="1"/>
          </p:cNvSpPr>
          <p:nvPr>
            <p:ph type="subTitle" idx="1"/>
          </p:nvPr>
        </p:nvSpPr>
        <p:spPr>
          <a:xfrm>
            <a:off x="4813022" y="2110220"/>
            <a:ext cx="3118532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800" b="1" dirty="0" smtClean="0">
                <a:solidFill>
                  <a:srgbClr val="243DA8"/>
                </a:solidFill>
                <a:latin typeface="Arial Rounded MT Bold" panose="020F0704030504030204" pitchFamily="34" charset="0"/>
                <a:ea typeface="Proxima Nova Extrabold"/>
                <a:cs typeface="Proxima Nova Extrabold"/>
                <a:sym typeface="Proxima Nova Extrabold"/>
              </a:rPr>
              <a:t>loud sound can dominate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5455" y1="27434" x2="45455" y2="27434"/>
                        <a14:foregroundMark x1="57159" y1="37906" x2="57159" y2="37906"/>
                        <a14:foregroundMark x1="59659" y1="46755" x2="59659" y2="46755"/>
                        <a14:foregroundMark x1="58409" y1="62537" x2="58409" y2="62537"/>
                        <a14:foregroundMark x1="46932" y1="72271" x2="46932" y2="72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06" y="1109491"/>
            <a:ext cx="4182872" cy="3222713"/>
          </a:xfrm>
          <a:prstGeom prst="rect">
            <a:avLst/>
          </a:prstGeom>
        </p:spPr>
      </p:pic>
      <p:sp>
        <p:nvSpPr>
          <p:cNvPr id="7" name="Google Shape;743;p53"/>
          <p:cNvSpPr txBox="1">
            <a:spLocks/>
          </p:cNvSpPr>
          <p:nvPr/>
        </p:nvSpPr>
        <p:spPr>
          <a:xfrm>
            <a:off x="5053354" y="3206394"/>
            <a:ext cx="2878200" cy="78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buSzPts val="1600"/>
              <a:buFont typeface="Lato"/>
              <a:buNone/>
            </a:pPr>
            <a:r>
              <a:rPr lang="en-US" b="1" dirty="0">
                <a:solidFill>
                  <a:srgbClr val="DD7E6B"/>
                </a:solidFill>
              </a:rPr>
              <a:t>t</a:t>
            </a:r>
            <a:r>
              <a:rPr lang="en-US" b="1" dirty="0" smtClean="0">
                <a:solidFill>
                  <a:srgbClr val="DD7E6B"/>
                </a:solidFill>
              </a:rPr>
              <a:t>emporal masking</a:t>
            </a:r>
          </a:p>
          <a:p>
            <a:pPr marL="0" indent="0" algn="r">
              <a:buSzPts val="1600"/>
              <a:buFont typeface="Lato"/>
              <a:buNone/>
            </a:pPr>
            <a:endParaRPr lang="en-US" sz="300" dirty="0" smtClean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 algn="r">
              <a:buSzPts val="1600"/>
              <a:buFont typeface="Lato"/>
              <a:buNone/>
            </a:pP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after hearing loud audio,</a:t>
            </a:r>
          </a:p>
          <a:p>
            <a:pPr marL="0" indent="0" algn="r">
              <a:buSzPts val="1600"/>
              <a:buFont typeface="Lato"/>
              <a:buNone/>
            </a:pP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weak audio becomes inaudible</a:t>
            </a:r>
          </a:p>
        </p:txBody>
      </p:sp>
      <p:sp>
        <p:nvSpPr>
          <p:cNvPr id="11" name="Google Shape;743;p53"/>
          <p:cNvSpPr txBox="1">
            <a:spLocks/>
          </p:cNvSpPr>
          <p:nvPr/>
        </p:nvSpPr>
        <p:spPr>
          <a:xfrm>
            <a:off x="5053354" y="2375116"/>
            <a:ext cx="2878200" cy="415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buSzPts val="1600"/>
              <a:buFont typeface="Lato"/>
              <a:buNone/>
            </a:pPr>
            <a:r>
              <a:rPr lang="en-US" b="1" dirty="0" smtClean="0">
                <a:solidFill>
                  <a:schemeClr val="accent1">
                    <a:lumMod val="25000"/>
                  </a:schemeClr>
                </a:solidFill>
              </a:rPr>
              <a:t>hearing threshold</a:t>
            </a:r>
          </a:p>
        </p:txBody>
      </p:sp>
      <p:sp>
        <p:nvSpPr>
          <p:cNvPr id="9" name="Google Shape;743;p53"/>
          <p:cNvSpPr txBox="1">
            <a:spLocks/>
          </p:cNvSpPr>
          <p:nvPr/>
        </p:nvSpPr>
        <p:spPr>
          <a:xfrm>
            <a:off x="5053354" y="2790755"/>
            <a:ext cx="2878200" cy="415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buSzPts val="1600"/>
              <a:buFont typeface="Lato"/>
              <a:buNone/>
            </a:pPr>
            <a:r>
              <a:rPr lang="en-US" b="1" dirty="0" smtClean="0">
                <a:solidFill>
                  <a:schemeClr val="tx1">
                    <a:lumMod val="75000"/>
                  </a:schemeClr>
                </a:solidFill>
              </a:rPr>
              <a:t>time resolution</a:t>
            </a:r>
          </a:p>
        </p:txBody>
      </p:sp>
    </p:spTree>
    <p:extLst>
      <p:ext uri="{BB962C8B-B14F-4D97-AF65-F5344CB8AC3E}">
        <p14:creationId xmlns:p14="http://schemas.microsoft.com/office/powerpoint/2010/main" val="249004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050" y="614399"/>
            <a:ext cx="7713900" cy="500700"/>
          </a:xfrm>
        </p:spPr>
        <p:txBody>
          <a:bodyPr/>
          <a:lstStyle/>
          <a:p>
            <a:r>
              <a:rPr lang="en-US" dirty="0" err="1" smtClean="0"/>
              <a:t>Companding</a:t>
            </a:r>
            <a:endParaRPr lang="en-US" dirty="0"/>
          </a:p>
        </p:txBody>
      </p:sp>
      <p:pic>
        <p:nvPicPr>
          <p:cNvPr id="4100" name="Picture 4" descr="https://upload.wikimedia.org/wikipedia/commons/thumb/9/94/Waveformoriginal.png/220px-Waveformorig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789" y="1666873"/>
            <a:ext cx="2095500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upload.wikimedia.org/wikipedia/commons/thumb/2/2e/Waveformcompanded.png/220px-Waveformcompand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489" y="1666873"/>
            <a:ext cx="2095500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>
            <a:off x="6045714" y="2138361"/>
            <a:ext cx="4978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Google Shape;744;p53"/>
          <p:cNvSpPr txBox="1"/>
          <p:nvPr/>
        </p:nvSpPr>
        <p:spPr>
          <a:xfrm>
            <a:off x="4832954" y="2855545"/>
            <a:ext cx="2811600" cy="1646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2300" dirty="0" smtClean="0">
                <a:latin typeface="Caveat"/>
                <a:ea typeface="Caveat"/>
                <a:cs typeface="Caveat"/>
                <a:sym typeface="Caveat"/>
              </a:rPr>
              <a:t>“</a:t>
            </a:r>
            <a:r>
              <a:rPr lang="en-US" sz="2300" dirty="0">
                <a:latin typeface="Caveat"/>
                <a:ea typeface="Caveat"/>
                <a:cs typeface="Caveat"/>
                <a:sym typeface="Caveat"/>
              </a:rPr>
              <a:t>reduce the dynamic range of an audio </a:t>
            </a:r>
            <a:r>
              <a:rPr lang="en-US" sz="2300" dirty="0" smtClean="0">
                <a:latin typeface="Caveat"/>
                <a:ea typeface="Caveat"/>
                <a:cs typeface="Caveat"/>
                <a:sym typeface="Caveat"/>
              </a:rPr>
              <a:t>signal</a:t>
            </a:r>
          </a:p>
          <a:p>
            <a:pPr lvl="0" algn="ctr"/>
            <a:r>
              <a:rPr lang="en-US" sz="2300" dirty="0" smtClean="0">
                <a:latin typeface="Caveat"/>
                <a:ea typeface="Caveat"/>
                <a:cs typeface="Caveat"/>
                <a:sym typeface="Caveat"/>
              </a:rPr>
              <a:t>for </a:t>
            </a:r>
            <a:r>
              <a:rPr lang="en-US" sz="2300" dirty="0">
                <a:latin typeface="Caveat"/>
                <a:ea typeface="Caveat"/>
                <a:cs typeface="Caveat"/>
                <a:sym typeface="Caveat"/>
              </a:rPr>
              <a:t>better </a:t>
            </a:r>
            <a:r>
              <a:rPr lang="en-US" sz="2300" dirty="0" smtClean="0">
                <a:latin typeface="Caveat"/>
                <a:ea typeface="Caveat"/>
                <a:cs typeface="Caveat"/>
                <a:sym typeface="Caveat"/>
              </a:rPr>
              <a:t>signal-to-noise </a:t>
            </a:r>
            <a:r>
              <a:rPr lang="en-US" sz="2300" dirty="0">
                <a:latin typeface="Caveat"/>
                <a:ea typeface="Caveat"/>
                <a:cs typeface="Caveat"/>
                <a:sym typeface="Caveat"/>
              </a:rPr>
              <a:t>ratio </a:t>
            </a:r>
            <a:r>
              <a:rPr lang="en-US" sz="2300" dirty="0" smtClean="0">
                <a:latin typeface="Caveat"/>
                <a:ea typeface="Caveat"/>
                <a:cs typeface="Caveat"/>
                <a:sym typeface="Caveat"/>
              </a:rPr>
              <a:t>at </a:t>
            </a:r>
            <a:r>
              <a:rPr lang="en-US" sz="2300" dirty="0">
                <a:latin typeface="Caveat"/>
                <a:ea typeface="Caveat"/>
                <a:cs typeface="Caveat"/>
                <a:sym typeface="Caveat"/>
              </a:rPr>
              <a:t>lower bit depths</a:t>
            </a:r>
            <a:r>
              <a:rPr lang="en" sz="2300" dirty="0" smtClean="0">
                <a:latin typeface="Caveat"/>
                <a:ea typeface="Caveat"/>
                <a:cs typeface="Caveat"/>
                <a:sym typeface="Caveat"/>
              </a:rPr>
              <a:t>”</a:t>
            </a:r>
            <a:endParaRPr sz="19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9026" y="1750535"/>
            <a:ext cx="350782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" sz="1600" dirty="0">
                <a:latin typeface="Dubai" panose="020B0503030403030204" pitchFamily="34" charset="-78"/>
                <a:ea typeface="Yu Gothic UI" panose="020B0500000000000000" pitchFamily="34" charset="-128"/>
                <a:cs typeface="Dubai" panose="020B0503030403030204" pitchFamily="34" charset="-78"/>
              </a:rPr>
              <a:t>the loudest tolerable - 120dB</a:t>
            </a:r>
          </a:p>
          <a:p>
            <a:pPr algn="ctr"/>
            <a:r>
              <a:rPr lang="en-US" altLang="ko" sz="1600" dirty="0">
                <a:latin typeface="Dubai" panose="020B0503030403030204" pitchFamily="34" charset="-78"/>
                <a:ea typeface="Yu Gothic UI" panose="020B0500000000000000" pitchFamily="34" charset="-128"/>
                <a:cs typeface="Dubai" panose="020B0503030403030204" pitchFamily="34" charset="-78"/>
              </a:rPr>
              <a:t>the weakest detectable - </a:t>
            </a:r>
            <a:r>
              <a:rPr lang="en-US" altLang="ko" sz="1600" dirty="0" smtClean="0">
                <a:latin typeface="Dubai" panose="020B0503030403030204" pitchFamily="34" charset="-78"/>
                <a:ea typeface="Yu Gothic UI" panose="020B0500000000000000" pitchFamily="34" charset="-128"/>
                <a:cs typeface="Dubai" panose="020B0503030403030204" pitchFamily="34" charset="-78"/>
              </a:rPr>
              <a:t>0dB</a:t>
            </a:r>
          </a:p>
          <a:p>
            <a:pPr algn="ctr"/>
            <a:endParaRPr lang="en-US" altLang="ko" sz="1600" dirty="0">
              <a:latin typeface="Dubai" panose="020B0503030403030204" pitchFamily="34" charset="-78"/>
              <a:ea typeface="Yu Gothic UI" panose="020B0500000000000000" pitchFamily="34" charset="-128"/>
              <a:cs typeface="Dubai" panose="020B0503030403030204" pitchFamily="34" charset="-78"/>
            </a:endParaRPr>
          </a:p>
          <a:p>
            <a:pPr algn="ctr"/>
            <a:r>
              <a:rPr lang="en-US" altLang="ko" sz="1600" dirty="0">
                <a:latin typeface="Dubai" panose="020B0503030403030204" pitchFamily="34" charset="-78"/>
                <a:ea typeface="Yu Gothic UI" panose="020B0500000000000000" pitchFamily="34" charset="-128"/>
                <a:cs typeface="Dubai" panose="020B0503030403030204" pitchFamily="34" charset="-78"/>
              </a:rPr>
              <a:t>human cannot </a:t>
            </a:r>
            <a:r>
              <a:rPr lang="en-US" altLang="ko" sz="1600" dirty="0" smtClean="0">
                <a:latin typeface="Dubai" panose="020B0503030403030204" pitchFamily="34" charset="-78"/>
                <a:ea typeface="Yu Gothic UI" panose="020B0500000000000000" pitchFamily="34" charset="-128"/>
                <a:cs typeface="Dubai" panose="020B0503030403030204" pitchFamily="34" charset="-78"/>
              </a:rPr>
              <a:t>perceive </a:t>
            </a:r>
          </a:p>
          <a:p>
            <a:pPr algn="ctr"/>
            <a:r>
              <a:rPr lang="en-US" altLang="ko" sz="1600" dirty="0" smtClean="0">
                <a:latin typeface="Dubai" panose="020B0503030403030204" pitchFamily="34" charset="-78"/>
                <a:ea typeface="Yu Gothic UI" panose="020B0500000000000000" pitchFamily="34" charset="-128"/>
                <a:cs typeface="Dubai" panose="020B0503030403030204" pitchFamily="34" charset="-78"/>
              </a:rPr>
              <a:t>1dB difference which is </a:t>
            </a:r>
          </a:p>
          <a:p>
            <a:pPr algn="ctr"/>
            <a:r>
              <a:rPr lang="en-US" altLang="ko" sz="1600" dirty="0" smtClean="0">
                <a:latin typeface="Dubai" panose="020B0503030403030204" pitchFamily="34" charset="-78"/>
                <a:ea typeface="Yu Gothic UI" panose="020B0500000000000000" pitchFamily="34" charset="-128"/>
                <a:cs typeface="Dubai" panose="020B0503030403030204" pitchFamily="34" charset="-78"/>
              </a:rPr>
              <a:t>12% in amplitude</a:t>
            </a:r>
          </a:p>
          <a:p>
            <a:pPr algn="ctr"/>
            <a:endParaRPr lang="en-US" altLang="ko" sz="1600" dirty="0" smtClean="0">
              <a:latin typeface="Dubai" panose="020B0503030403030204" pitchFamily="34" charset="-78"/>
              <a:ea typeface="Yu Gothic UI" panose="020B0500000000000000" pitchFamily="34" charset="-128"/>
              <a:cs typeface="Dubai" panose="020B0503030403030204" pitchFamily="34" charset="-78"/>
            </a:endParaRPr>
          </a:p>
          <a:p>
            <a:pPr algn="ctr"/>
            <a:r>
              <a:rPr lang="en-US" altLang="ko" sz="1600" dirty="0" smtClean="0">
                <a:latin typeface="Dubai" panose="020B0503030403030204" pitchFamily="34" charset="-78"/>
                <a:ea typeface="Yu Gothic UI" panose="020B0500000000000000" pitchFamily="34" charset="-128"/>
                <a:cs typeface="Dubai" panose="020B0503030403030204" pitchFamily="34" charset="-78"/>
              </a:rPr>
              <a:t>nonlinear quantization save bits</a:t>
            </a:r>
            <a:endParaRPr lang="en-US" altLang="ko" sz="1600" dirty="0">
              <a:latin typeface="Dubai" panose="020B0503030403030204" pitchFamily="34" charset="-78"/>
              <a:ea typeface="Yu Gothic UI" panose="020B0500000000000000" pitchFamily="34" charset="-12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4454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DF) The μ-law CODEC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344" y="1528587"/>
            <a:ext cx="2459419" cy="228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64" b="82051" l="3234" r="96020">
                        <a14:foregroundMark x1="3980" y1="48718" x2="95025" y2="51282"/>
                        <a14:foregroundMark x1="39303" y1="69231" x2="58209" y2="69231"/>
                        <a14:foregroundMark x1="3234" y1="58974" x2="12687" y2="58974"/>
                        <a14:foregroundMark x1="7711" y1="64103" x2="7711" y2="64103"/>
                        <a14:foregroundMark x1="12189" y1="65385" x2="12189" y2="65385"/>
                        <a14:foregroundMark x1="11692" y1="64103" x2="11692" y2="64103"/>
                        <a14:foregroundMark x1="11940" y1="65385" x2="11940" y2="65385"/>
                        <a14:foregroundMark x1="20647" y1="58974" x2="20647" y2="58974"/>
                        <a14:foregroundMark x1="23383" y1="52564" x2="33333" y2="62821"/>
                        <a14:foregroundMark x1="54478" y1="84615" x2="54478" y2="84615"/>
                        <a14:foregroundMark x1="58209" y1="80769" x2="58209" y2="80769"/>
                        <a14:foregroundMark x1="58209" y1="80769" x2="57960" y2="82051"/>
                        <a14:foregroundMark x1="81095" y1="62821" x2="81095" y2="62821"/>
                        <a14:foregroundMark x1="90796" y1="64103" x2="90796" y2="64103"/>
                        <a14:foregroundMark x1="91542" y1="62821" x2="91294" y2="62821"/>
                        <a14:foregroundMark x1="91045" y1="61538" x2="91045" y2="61538"/>
                        <a14:foregroundMark x1="78856" y1="64103" x2="78856" y2="64103"/>
                        <a14:foregroundMark x1="79353" y1="62821" x2="79353" y2="62821"/>
                        <a14:foregroundMark x1="95522" y1="57692" x2="95522" y2="57692"/>
                        <a14:foregroundMark x1="37313" y1="52564" x2="37313" y2="52564"/>
                        <a14:foregroundMark x1="35821" y1="52564" x2="61940" y2="52564"/>
                        <a14:foregroundMark x1="79851" y1="62821" x2="91791" y2="62821"/>
                        <a14:foregroundMark x1="96020" y1="60256" x2="88308" y2="28205"/>
                        <a14:foregroundMark x1="94527" y1="60256" x2="95274" y2="39744"/>
                        <a14:foregroundMark x1="95274" y1="41026" x2="94776" y2="62821"/>
                        <a14:foregroundMark x1="76866" y1="60256" x2="69652" y2="52564"/>
                      </a14:backgroundRemoval>
                    </a14:imgEffect>
                  </a14:imgLayer>
                </a14:imgProps>
              </a:ext>
            </a:extLst>
          </a:blip>
          <a:srcRect r="2994" b="10609"/>
          <a:stretch/>
        </p:blipFill>
        <p:spPr>
          <a:xfrm>
            <a:off x="4969879" y="3796205"/>
            <a:ext cx="2971800" cy="531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781" y="3585800"/>
            <a:ext cx="3173577" cy="876909"/>
          </a:xfrm>
          <a:prstGeom prst="rect">
            <a:avLst/>
          </a:prstGeom>
        </p:spPr>
      </p:pic>
      <p:pic>
        <p:nvPicPr>
          <p:cNvPr id="1030" name="Picture 6" descr="https://upload.wikimedia.org/wikipedia/commons/thumb/f/f6/Plot_of_F%28x%29_for_A-Law_for_A_%3D_87.6.svg/220px-Plot_of_F%28x%29_for_A-Law_for_A_%3D_87.6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91" y="1647992"/>
            <a:ext cx="2516862" cy="204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15050" y="630495"/>
            <a:ext cx="7713900" cy="500700"/>
          </a:xfrm>
        </p:spPr>
        <p:txBody>
          <a:bodyPr/>
          <a:lstStyle/>
          <a:p>
            <a:r>
              <a:rPr lang="en-US" dirty="0" smtClean="0"/>
              <a:t>A-law / </a:t>
            </a:r>
            <a:r>
              <a:rPr lang="el-GR" dirty="0" smtClean="0"/>
              <a:t>μ</a:t>
            </a:r>
            <a:r>
              <a:rPr lang="en-US" dirty="0" smtClean="0"/>
              <a:t>-law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3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830;p64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r="96739"/>
          <a:stretch/>
        </p:blipFill>
        <p:spPr>
          <a:xfrm>
            <a:off x="0" y="0"/>
            <a:ext cx="426745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29;p64"/>
          <p:cNvSpPr txBox="1">
            <a:spLocks/>
          </p:cNvSpPr>
          <p:nvPr/>
        </p:nvSpPr>
        <p:spPr>
          <a:xfrm>
            <a:off x="205175" y="2227649"/>
            <a:ext cx="38571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ed Hat Text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rgbClr val="002060"/>
                </a:solidFill>
              </a:rPr>
              <a:t>ADPCM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805" y="1367789"/>
            <a:ext cx="3711359" cy="2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3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97"/>
          <p:cNvSpPr txBox="1">
            <a:spLocks noGrp="1"/>
          </p:cNvSpPr>
          <p:nvPr>
            <p:ph type="title"/>
          </p:nvPr>
        </p:nvSpPr>
        <p:spPr>
          <a:xfrm>
            <a:off x="715050" y="785436"/>
            <a:ext cx="77118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 smtClean="0"/>
              <a:t>Goal</a:t>
            </a:r>
            <a:endParaRPr dirty="0"/>
          </a:p>
        </p:txBody>
      </p:sp>
      <p:sp>
        <p:nvSpPr>
          <p:cNvPr id="1182" name="Google Shape;1182;p97"/>
          <p:cNvSpPr txBox="1"/>
          <p:nvPr/>
        </p:nvSpPr>
        <p:spPr>
          <a:xfrm>
            <a:off x="418660" y="2442327"/>
            <a:ext cx="3733628" cy="923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Lato"/>
                <a:sym typeface="Lato"/>
              </a:rPr>
              <a:t>reduce size and</a:t>
            </a: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Lato"/>
                <a:sym typeface="Lato"/>
              </a:rPr>
              <a:t>minimize quality loss</a:t>
            </a:r>
            <a:endParaRPr sz="2400" b="0" i="0" u="none" strike="noStrike" cap="none" dirty="0">
              <a:solidFill>
                <a:schemeClr val="dk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Lato"/>
              <a:sym typeface="Lato"/>
            </a:endParaRPr>
          </a:p>
        </p:txBody>
      </p:sp>
      <p:pic>
        <p:nvPicPr>
          <p:cNvPr id="2052" name="Picture 4" descr="https://www.qualcomm.com/sites/ember/files/styles/optimize/public/blog/managed-images/qc_stateofplay_onq_header.png?itok=i5Tkqr1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950" y="1567055"/>
            <a:ext cx="4010631" cy="25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60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050" y="461170"/>
            <a:ext cx="7713900" cy="500700"/>
          </a:xfrm>
        </p:spPr>
        <p:txBody>
          <a:bodyPr/>
          <a:lstStyle/>
          <a:p>
            <a:r>
              <a:rPr lang="en-US" dirty="0" smtClean="0"/>
              <a:t>Differential PCM</a:t>
            </a:r>
            <a:endParaRPr lang="en-US" dirty="0"/>
          </a:p>
        </p:txBody>
      </p:sp>
      <p:sp>
        <p:nvSpPr>
          <p:cNvPr id="4" name="AutoShape 4" descr="&#10;F(x) = \sgn(x) \frac{\ln(1+ \mu |x|)}{\ln(1+\mu)}~~~~-1 \leq x \leq 1&#10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435772" y="399255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latin typeface="Bahnschrift" panose="020B0502040204020203" pitchFamily="34" charset="0"/>
              </a:rPr>
              <a:t>can be </a:t>
            </a:r>
            <a:r>
              <a:rPr lang="en-US" sz="1200" dirty="0">
                <a:latin typeface="Bahnschrift" panose="020B0502040204020203" pitchFamily="34" charset="0"/>
              </a:rPr>
              <a:t>compressed </a:t>
            </a:r>
            <a:r>
              <a:rPr lang="en-US" sz="1200" dirty="0" smtClean="0">
                <a:latin typeface="Bahnschrift" panose="020B0502040204020203" pitchFamily="34" charset="0"/>
              </a:rPr>
              <a:t>more if </a:t>
            </a:r>
            <a:r>
              <a:rPr lang="en-US" sz="1200" dirty="0">
                <a:latin typeface="Bahnschrift" panose="020B0502040204020203" pitchFamily="34" charset="0"/>
              </a:rPr>
              <a:t>differences are </a:t>
            </a:r>
            <a:r>
              <a:rPr lang="en-US" sz="1200" dirty="0" smtClean="0">
                <a:latin typeface="Bahnschrift" panose="020B0502040204020203" pitchFamily="34" charset="0"/>
              </a:rPr>
              <a:t>later entropy coded</a:t>
            </a:r>
            <a:endParaRPr lang="en-US" sz="1200" dirty="0">
              <a:latin typeface="Bahnschrift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847" y="1196100"/>
            <a:ext cx="47339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1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050" y="461170"/>
            <a:ext cx="7713900" cy="500700"/>
          </a:xfrm>
        </p:spPr>
        <p:txBody>
          <a:bodyPr/>
          <a:lstStyle/>
          <a:p>
            <a:r>
              <a:rPr lang="en-US" dirty="0" smtClean="0"/>
              <a:t>Adaptive DPCM</a:t>
            </a:r>
            <a:endParaRPr lang="en-US" dirty="0"/>
          </a:p>
        </p:txBody>
      </p:sp>
      <p:sp>
        <p:nvSpPr>
          <p:cNvPr id="4" name="AutoShape 4" descr="&#10;F(x) = \sgn(x) \frac{\ln(1+ \mu |x|)}{\ln(1+\mu)}~~~~-1 \leq x \leq 1&#10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57041" y="3990832"/>
            <a:ext cx="28299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 smtClean="0">
              <a:latin typeface="Bahnschrif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70985" y="4054075"/>
            <a:ext cx="30020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adaptive 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scale </a:t>
            </a:r>
            <a:r>
              <a:rPr lang="en-US" sz="1200" dirty="0" smtClean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factor 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in quantization </a:t>
            </a:r>
            <a:r>
              <a:rPr lang="en-US" sz="1200" dirty="0" smtClean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step</a:t>
            </a:r>
            <a:endParaRPr lang="en-US" sz="12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3074" name="Picture 2" descr="ADPC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77"/>
          <a:stretch/>
        </p:blipFill>
        <p:spPr bwMode="auto">
          <a:xfrm>
            <a:off x="1981196" y="1446481"/>
            <a:ext cx="5181600" cy="239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994717" y="4336943"/>
            <a:ext cx="31545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4">
                    <a:lumMod val="25000"/>
                  </a:schemeClr>
                </a:solidFill>
                <a:latin typeface="Bahnschrift" panose="020B0502040204020203" pitchFamily="34" charset="0"/>
              </a:rPr>
              <a:t>adaptive number of </a:t>
            </a:r>
            <a:r>
              <a:rPr lang="en-US" sz="1200" dirty="0">
                <a:solidFill>
                  <a:schemeClr val="accent4">
                    <a:lumMod val="25000"/>
                  </a:schemeClr>
                </a:solidFill>
                <a:latin typeface="Bahnschrift" panose="020B0502040204020203" pitchFamily="34" charset="0"/>
              </a:rPr>
              <a:t>bits </a:t>
            </a:r>
            <a:r>
              <a:rPr lang="en-US" sz="1200" dirty="0" smtClean="0">
                <a:solidFill>
                  <a:schemeClr val="accent4">
                    <a:lumMod val="25000"/>
                  </a:schemeClr>
                </a:solidFill>
                <a:latin typeface="Bahnschrift" panose="020B0502040204020203" pitchFamily="34" charset="0"/>
              </a:rPr>
              <a:t>of difference signal</a:t>
            </a:r>
            <a:endParaRPr lang="en-US" sz="1200" dirty="0">
              <a:solidFill>
                <a:schemeClr val="accent4">
                  <a:lumMod val="2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7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Block Diagram of an MP3 Encoder |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00" y="1564789"/>
            <a:ext cx="7277100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4" name="Google Shape;1424;p107"/>
          <p:cNvSpPr txBox="1">
            <a:spLocks noGrp="1"/>
          </p:cNvSpPr>
          <p:nvPr>
            <p:ph type="title"/>
          </p:nvPr>
        </p:nvSpPr>
        <p:spPr>
          <a:xfrm>
            <a:off x="714000" y="783497"/>
            <a:ext cx="771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 smtClean="0">
                <a:solidFill>
                  <a:srgbClr val="0070C0"/>
                </a:solidFill>
              </a:rPr>
              <a:t>MP3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50052" y="1213091"/>
            <a:ext cx="16417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MPEG-1 Audio Layer-3</a:t>
            </a:r>
          </a:p>
        </p:txBody>
      </p:sp>
    </p:spTree>
    <p:extLst>
      <p:ext uri="{BB962C8B-B14F-4D97-AF65-F5344CB8AC3E}">
        <p14:creationId xmlns:p14="http://schemas.microsoft.com/office/powerpoint/2010/main" val="2956960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 smtClean="0">
                <a:solidFill>
                  <a:srgbClr val="0070C0"/>
                </a:solidFill>
              </a:rPr>
              <a:t>Subband </a:t>
            </a:r>
            <a:r>
              <a:rPr lang="en" dirty="0">
                <a:solidFill>
                  <a:srgbClr val="0070C0"/>
                </a:solidFill>
              </a:rPr>
              <a:t>Coding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68465" y="2782379"/>
            <a:ext cx="19792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assign more bits </a:t>
            </a:r>
          </a:p>
          <a:p>
            <a:pPr algn="ctr"/>
            <a:r>
              <a:rPr lang="en-US" sz="1200" b="1" dirty="0" smtClean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en-US" sz="1200" b="1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smtClean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sensitive region</a:t>
            </a:r>
            <a:endParaRPr lang="en-US" sz="1200" dirty="0">
              <a:solidFill>
                <a:schemeClr val="accent6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415" y="1198700"/>
            <a:ext cx="49720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99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5"/>
          <p:cNvSpPr txBox="1">
            <a:spLocks noGrp="1"/>
          </p:cNvSpPr>
          <p:nvPr>
            <p:ph type="title"/>
          </p:nvPr>
        </p:nvSpPr>
        <p:spPr>
          <a:xfrm>
            <a:off x="715050" y="872195"/>
            <a:ext cx="771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 smtClean="0">
                <a:solidFill>
                  <a:srgbClr val="0070C0"/>
                </a:solidFill>
              </a:rPr>
              <a:t>Temporal masking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6146" name="Picture 2" descr="Temporal masking from [15] |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1901059"/>
            <a:ext cx="63055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676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830;p64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r="96739"/>
          <a:stretch/>
        </p:blipFill>
        <p:spPr>
          <a:xfrm>
            <a:off x="0" y="0"/>
            <a:ext cx="4267450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Drawing /m/02csf Line art, active listening, angle, white png | PNGEg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87" b="99057" l="3376" r="96203">
                        <a14:foregroundMark x1="15612" y1="35377" x2="15612" y2="35377"/>
                        <a14:foregroundMark x1="4641" y1="46698" x2="4641" y2="46698"/>
                        <a14:foregroundMark x1="57384" y1="45283" x2="57384" y2="45283"/>
                        <a14:foregroundMark x1="47257" y1="33019" x2="47257" y2="33019"/>
                        <a14:foregroundMark x1="46835" y1="33019" x2="46835" y2="33019"/>
                        <a14:foregroundMark x1="50633" y1="56604" x2="50633" y2="56604"/>
                        <a14:foregroundMark x1="53586" y1="55189" x2="53586" y2="55189"/>
                        <a14:foregroundMark x1="59494" y1="54245" x2="59494" y2="54245"/>
                        <a14:foregroundMark x1="62025" y1="54245" x2="62025" y2="54245"/>
                        <a14:foregroundMark x1="64135" y1="54245" x2="64135" y2="54245"/>
                        <a14:foregroundMark x1="64135" y1="56604" x2="64135" y2="56604"/>
                        <a14:foregroundMark x1="97890" y1="53774" x2="97890" y2="53774"/>
                        <a14:foregroundMark x1="57384" y1="93868" x2="57384" y2="93868"/>
                        <a14:foregroundMark x1="4641" y1="99528" x2="4641" y2="99528"/>
                        <a14:foregroundMark x1="85654" y1="62264" x2="85654" y2="62264"/>
                        <a14:foregroundMark x1="86076" y1="64623" x2="86076" y2="64623"/>
                        <a14:foregroundMark x1="21941" y1="70283" x2="21941" y2="70283"/>
                        <a14:foregroundMark x1="21941" y1="72170" x2="21941" y2="72170"/>
                        <a14:foregroundMark x1="39662" y1="13679" x2="39662" y2="13679"/>
                        <a14:foregroundMark x1="37553" y1="8962" x2="37553" y2="8962"/>
                        <a14:foregroundMark x1="41772" y1="20755" x2="41772" y2="20755"/>
                        <a14:foregroundMark x1="45570" y1="1887" x2="45570" y2="1887"/>
                        <a14:backgroundMark x1="59494" y1="41509" x2="59494" y2="41509"/>
                        <a14:backgroundMark x1="58228" y1="44340" x2="58228" y2="44340"/>
                        <a14:backgroundMark x1="58650" y1="44340" x2="58650" y2="44340"/>
                        <a14:backgroundMark x1="58228" y1="45283" x2="58228" y2="452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84" y="1124991"/>
            <a:ext cx="3234730" cy="289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829;p64"/>
          <p:cNvSpPr txBox="1">
            <a:spLocks/>
          </p:cNvSpPr>
          <p:nvPr/>
        </p:nvSpPr>
        <p:spPr>
          <a:xfrm>
            <a:off x="4722592" y="2305120"/>
            <a:ext cx="38571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ed Hat Text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MDCT</a:t>
            </a:r>
          </a:p>
        </p:txBody>
      </p:sp>
    </p:spTree>
    <p:extLst>
      <p:ext uri="{BB962C8B-B14F-4D97-AF65-F5344CB8AC3E}">
        <p14:creationId xmlns:p14="http://schemas.microsoft.com/office/powerpoint/2010/main" val="59097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2"/>
          <p:cNvSpPr txBox="1">
            <a:spLocks noGrp="1"/>
          </p:cNvSpPr>
          <p:nvPr>
            <p:ph type="title"/>
          </p:nvPr>
        </p:nvSpPr>
        <p:spPr>
          <a:xfrm>
            <a:off x="715050" y="630915"/>
            <a:ext cx="77139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 smtClean="0">
                <a:solidFill>
                  <a:schemeClr val="lt1"/>
                </a:solidFill>
              </a:rPr>
              <a:t>Fast Fourier Transform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35" name="Google Shape;735;p52"/>
          <p:cNvSpPr txBox="1">
            <a:spLocks noGrp="1"/>
          </p:cNvSpPr>
          <p:nvPr>
            <p:ph type="body" idx="4294967295"/>
          </p:nvPr>
        </p:nvSpPr>
        <p:spPr>
          <a:xfrm>
            <a:off x="1712238" y="2530967"/>
            <a:ext cx="1327110" cy="64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50000"/>
              </a:lnSpc>
              <a:buSzPts val="1600"/>
              <a:buNone/>
            </a:pPr>
            <a:r>
              <a:rPr lang="en" sz="1200" dirty="0" smtClean="0">
                <a:solidFill>
                  <a:schemeClr val="bg2">
                    <a:lumMod val="10000"/>
                  </a:schemeClr>
                </a:solidFill>
                <a:highlight>
                  <a:srgbClr val="FFFFFF"/>
                </a:highlight>
                <a:latin typeface="Dubai Light" panose="020B0303030403030204" pitchFamily="34" charset="-78"/>
                <a:ea typeface="HyhwpEQ" panose="02030600000101010101" pitchFamily="18" charset="-127"/>
                <a:cs typeface="Dubai Light" panose="020B0303030403030204" pitchFamily="34" charset="-78"/>
              </a:rPr>
              <a:t>FFT – O(nlogn)</a:t>
            </a:r>
          </a:p>
          <a:p>
            <a:pPr marL="0" lvl="0" indent="0" algn="ctr">
              <a:lnSpc>
                <a:spcPct val="150000"/>
              </a:lnSpc>
              <a:buSzPts val="1600"/>
              <a:buNone/>
            </a:pPr>
            <a:r>
              <a:rPr lang="en" sz="1100" dirty="0" smtClean="0">
                <a:solidFill>
                  <a:schemeClr val="bg2">
                    <a:lumMod val="10000"/>
                  </a:schemeClr>
                </a:solidFill>
                <a:highlight>
                  <a:srgbClr val="FFFFFF"/>
                </a:highlight>
                <a:latin typeface="Dubai Light" panose="020B0303030403030204" pitchFamily="34" charset="-78"/>
                <a:ea typeface="HyhwpEQ" panose="02030600000101010101" pitchFamily="18" charset="-127"/>
                <a:cs typeface="Dubai Light" panose="020B0303030403030204" pitchFamily="34" charset="-78"/>
                <a:sym typeface="Arial"/>
              </a:rPr>
              <a:t>divide&amp;conquer</a:t>
            </a:r>
            <a:endParaRPr sz="100" dirty="0">
              <a:solidFill>
                <a:schemeClr val="bg2">
                  <a:lumMod val="10000"/>
                </a:schemeClr>
              </a:solidFill>
              <a:highlight>
                <a:srgbClr val="FFFFFF"/>
              </a:highlight>
              <a:latin typeface="HyhwpEQ" panose="02030600000101010101" pitchFamily="18" charset="-127"/>
              <a:ea typeface="HyhwpEQ" panose="02030600000101010101" pitchFamily="18" charset="-127"/>
              <a:cs typeface="Dubai Light" panose="020B0303030403030204" pitchFamily="34" charset="-78"/>
              <a:sym typeface="Arial"/>
            </a:endParaRPr>
          </a:p>
        </p:txBody>
      </p:sp>
      <p:sp>
        <p:nvSpPr>
          <p:cNvPr id="736" name="Google Shape;736;p52"/>
          <p:cNvSpPr txBox="1"/>
          <p:nvPr/>
        </p:nvSpPr>
        <p:spPr>
          <a:xfrm>
            <a:off x="3307179" y="2332305"/>
            <a:ext cx="2811600" cy="100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900" dirty="0" smtClean="0">
                <a:latin typeface="Caveat"/>
                <a:ea typeface="Caveat"/>
                <a:cs typeface="Caveat"/>
                <a:sym typeface="Caveat"/>
              </a:rPr>
              <a:t>“</a:t>
            </a:r>
            <a:r>
              <a:rPr lang="en-US" sz="1900" dirty="0">
                <a:latin typeface="Caveat"/>
                <a:ea typeface="Caveat"/>
                <a:cs typeface="Caveat"/>
                <a:sym typeface="Caveat"/>
              </a:rPr>
              <a:t>computes the discrete Fourier transform </a:t>
            </a:r>
            <a:r>
              <a:rPr lang="en-US" sz="1900" dirty="0" smtClean="0">
                <a:latin typeface="Caveat"/>
                <a:ea typeface="Caveat"/>
                <a:cs typeface="Caveat"/>
                <a:sym typeface="Caveat"/>
              </a:rPr>
              <a:t>of </a:t>
            </a:r>
            <a:r>
              <a:rPr lang="en-US" sz="1900" dirty="0">
                <a:latin typeface="Caveat"/>
                <a:ea typeface="Caveat"/>
                <a:cs typeface="Caveat"/>
                <a:sym typeface="Caveat"/>
              </a:rPr>
              <a:t>a sequence</a:t>
            </a:r>
            <a:r>
              <a:rPr lang="en" sz="1900" dirty="0" smtClean="0">
                <a:latin typeface="Caveat"/>
                <a:ea typeface="Caveat"/>
                <a:cs typeface="Caveat"/>
                <a:sym typeface="Caveat"/>
              </a:rPr>
              <a:t>”</a:t>
            </a:r>
            <a:endParaRPr sz="19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Caveat"/>
                <a:ea typeface="Caveat"/>
                <a:cs typeface="Caveat"/>
                <a:sym typeface="Caveat"/>
              </a:rPr>
              <a:t>Wikipedia</a:t>
            </a:r>
            <a:endParaRPr sz="15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" name="Google Shape;969;p87"/>
          <p:cNvSpPr txBox="1">
            <a:spLocks/>
          </p:cNvSpPr>
          <p:nvPr/>
        </p:nvSpPr>
        <p:spPr>
          <a:xfrm>
            <a:off x="3524259" y="3404226"/>
            <a:ext cx="2385060" cy="847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SzPts val="1600"/>
            </a:pPr>
            <a:r>
              <a:rPr lang="en-US" sz="1600" b="1" dirty="0" smtClean="0">
                <a:solidFill>
                  <a:srgbClr val="98427F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converts a signal to a representation in the frequency domain</a:t>
            </a:r>
          </a:p>
          <a:p>
            <a:pPr marL="0" indent="0" algn="r">
              <a:spcAft>
                <a:spcPts val="1600"/>
              </a:spcAft>
              <a:buSzPts val="1600"/>
            </a:pPr>
            <a:endParaRPr lang="en-US" sz="1200" b="1" dirty="0">
              <a:solidFill>
                <a:srgbClr val="98427F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1" name="Google Shape;735;p52"/>
          <p:cNvSpPr txBox="1">
            <a:spLocks/>
          </p:cNvSpPr>
          <p:nvPr/>
        </p:nvSpPr>
        <p:spPr>
          <a:xfrm>
            <a:off x="1239699" y="3644100"/>
            <a:ext cx="2067480" cy="36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lnSpc>
                <a:spcPct val="150000"/>
              </a:lnSpc>
              <a:buSzPts val="1600"/>
              <a:buFont typeface="Lato"/>
              <a:buNone/>
            </a:pPr>
            <a:r>
              <a:rPr lang="en-US" sz="1200" dirty="0" smtClean="0">
                <a:solidFill>
                  <a:srgbClr val="002060"/>
                </a:solidFill>
                <a:highlight>
                  <a:srgbClr val="FFFFFF"/>
                </a:highlight>
                <a:latin typeface="Dubai Light" panose="020B0303030403030204" pitchFamily="34" charset="-78"/>
                <a:ea typeface="Arial"/>
                <a:cs typeface="Dubai Light" panose="020B0303030403030204" pitchFamily="34" charset="-78"/>
                <a:sym typeface="Arial"/>
              </a:rPr>
              <a:t>frequency domain analysis</a:t>
            </a:r>
            <a:endParaRPr lang="en-US" sz="100" dirty="0">
              <a:solidFill>
                <a:srgbClr val="002060"/>
              </a:solidFill>
              <a:highlight>
                <a:srgbClr val="FFFFFF"/>
              </a:highlight>
              <a:latin typeface="Dubai Light" panose="020B0303030403030204" pitchFamily="34" charset="-78"/>
              <a:ea typeface="Arial"/>
              <a:cs typeface="Dubai Light" panose="020B0303030403030204" pitchFamily="34" charset="-78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1553" b="51301"/>
          <a:stretch/>
        </p:blipFill>
        <p:spPr>
          <a:xfrm>
            <a:off x="3686931" y="1584861"/>
            <a:ext cx="2052096" cy="684075"/>
          </a:xfrm>
          <a:prstGeom prst="rect">
            <a:avLst/>
          </a:prstGeom>
        </p:spPr>
      </p:pic>
      <p:sp>
        <p:nvSpPr>
          <p:cNvPr id="14" name="Google Shape;735;p52"/>
          <p:cNvSpPr txBox="1">
            <a:spLocks/>
          </p:cNvSpPr>
          <p:nvPr/>
        </p:nvSpPr>
        <p:spPr>
          <a:xfrm>
            <a:off x="1872258" y="1699260"/>
            <a:ext cx="1167090" cy="56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lnSpc>
                <a:spcPct val="110000"/>
              </a:lnSpc>
              <a:buSzPts val="1600"/>
              <a:buFont typeface="Lato"/>
              <a:buNone/>
            </a:pPr>
            <a:r>
              <a:rPr lang="en-US" sz="1200" dirty="0" smtClean="0">
                <a:solidFill>
                  <a:srgbClr val="FF0000"/>
                </a:solidFill>
                <a:latin typeface="Dubai Light" panose="020B0303030403030204" pitchFamily="34" charset="-78"/>
                <a:ea typeface="HyhwpEQ" panose="02030600000101010101" pitchFamily="18" charset="-127"/>
                <a:cs typeface="Dubai Light" panose="020B0303030403030204" pitchFamily="34" charset="-78"/>
              </a:rPr>
              <a:t>DFT - O(n</a:t>
            </a:r>
            <a:r>
              <a:rPr lang="en-US" sz="1200" baseline="30000" dirty="0" smtClean="0">
                <a:solidFill>
                  <a:srgbClr val="FF0000"/>
                </a:solidFill>
                <a:latin typeface="Dubai Light" panose="020B0303030403030204" pitchFamily="34" charset="-78"/>
                <a:ea typeface="HyhwpEQ" panose="02030600000101010101" pitchFamily="18" charset="-127"/>
                <a:cs typeface="Dubai Light" panose="020B0303030403030204" pitchFamily="34" charset="-78"/>
              </a:rPr>
              <a:t>2</a:t>
            </a:r>
            <a:r>
              <a:rPr lang="en-US" sz="1200" dirty="0">
                <a:solidFill>
                  <a:srgbClr val="FF0000"/>
                </a:solidFill>
                <a:latin typeface="Dubai Light" panose="020B0303030403030204" pitchFamily="34" charset="-78"/>
                <a:ea typeface="HyhwpEQ" panose="02030600000101010101" pitchFamily="18" charset="-127"/>
                <a:cs typeface="Dubai Light" panose="020B0303030403030204" pitchFamily="34" charset="-78"/>
              </a:rPr>
              <a:t>)</a:t>
            </a:r>
            <a:endParaRPr lang="en-US" sz="1200" dirty="0" smtClean="0">
              <a:solidFill>
                <a:srgbClr val="FF0000"/>
              </a:solidFill>
              <a:latin typeface="Dubai Light" panose="020B0303030403030204" pitchFamily="34" charset="-78"/>
              <a:ea typeface="HyhwpEQ" panose="02030600000101010101" pitchFamily="18" charset="-127"/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0197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2"/>
          <p:cNvSpPr txBox="1">
            <a:spLocks noGrp="1"/>
          </p:cNvSpPr>
          <p:nvPr>
            <p:ph type="title"/>
          </p:nvPr>
        </p:nvSpPr>
        <p:spPr>
          <a:xfrm>
            <a:off x="715050" y="630915"/>
            <a:ext cx="77139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 smtClean="0">
                <a:solidFill>
                  <a:schemeClr val="lt1"/>
                </a:solidFill>
              </a:rPr>
              <a:t>Discrete Cosine Transform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35" name="Google Shape;735;p52"/>
          <p:cNvSpPr txBox="1">
            <a:spLocks noGrp="1"/>
          </p:cNvSpPr>
          <p:nvPr>
            <p:ph type="body" idx="4294967295"/>
          </p:nvPr>
        </p:nvSpPr>
        <p:spPr>
          <a:xfrm>
            <a:off x="6190545" y="2007555"/>
            <a:ext cx="1327110" cy="4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50000"/>
              </a:lnSpc>
              <a:buSzPts val="1600"/>
              <a:buNone/>
            </a:pPr>
            <a:r>
              <a:rPr lang="en" sz="11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Dubai Light" panose="020B0303030403030204" pitchFamily="34" charset="-78"/>
                <a:ea typeface="HyhwpEQ" panose="02030600000101010101" pitchFamily="18" charset="-127"/>
                <a:cs typeface="Dubai Light" panose="020B0303030403030204" pitchFamily="34" charset="-78"/>
              </a:rPr>
              <a:t>FCT – O(nlogn)</a:t>
            </a:r>
          </a:p>
        </p:txBody>
      </p:sp>
      <p:sp>
        <p:nvSpPr>
          <p:cNvPr id="8" name="Google Shape;969;p87"/>
          <p:cNvSpPr txBox="1">
            <a:spLocks/>
          </p:cNvSpPr>
          <p:nvPr/>
        </p:nvSpPr>
        <p:spPr>
          <a:xfrm>
            <a:off x="3325774" y="3204128"/>
            <a:ext cx="2446730" cy="791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SzPts val="1600"/>
            </a:pPr>
            <a:r>
              <a:rPr lang="en-US" b="1" dirty="0" smtClean="0">
                <a:solidFill>
                  <a:srgbClr val="98427F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less number of terms </a:t>
            </a:r>
            <a:br>
              <a:rPr lang="en-US" b="1" dirty="0" smtClean="0">
                <a:solidFill>
                  <a:srgbClr val="98427F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</a:br>
            <a:r>
              <a:rPr lang="en-US" b="1" dirty="0" smtClean="0">
                <a:solidFill>
                  <a:srgbClr val="98427F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are needed to </a:t>
            </a:r>
            <a:br>
              <a:rPr lang="en-US" b="1" dirty="0" smtClean="0">
                <a:solidFill>
                  <a:srgbClr val="98427F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</a:br>
            <a:r>
              <a:rPr lang="en-US" b="1" dirty="0" smtClean="0">
                <a:solidFill>
                  <a:srgbClr val="98427F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represent a signal</a:t>
            </a:r>
          </a:p>
        </p:txBody>
      </p:sp>
      <p:sp>
        <p:nvSpPr>
          <p:cNvPr id="11" name="Google Shape;735;p52"/>
          <p:cNvSpPr txBox="1">
            <a:spLocks/>
          </p:cNvSpPr>
          <p:nvPr/>
        </p:nvSpPr>
        <p:spPr>
          <a:xfrm>
            <a:off x="3515399" y="2721583"/>
            <a:ext cx="2067480" cy="36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lnSpc>
                <a:spcPct val="150000"/>
              </a:lnSpc>
              <a:buSzPts val="1600"/>
              <a:buFont typeface="Lato"/>
              <a:buNone/>
            </a:pPr>
            <a:r>
              <a:rPr lang="en-US" sz="1400" dirty="0" smtClean="0">
                <a:solidFill>
                  <a:srgbClr val="002060"/>
                </a:solidFill>
                <a:highlight>
                  <a:srgbClr val="FFFFFF"/>
                </a:highlight>
                <a:latin typeface="Dubai Light" panose="020B0303030403030204" pitchFamily="34" charset="-78"/>
                <a:ea typeface="Arial"/>
                <a:cs typeface="Dubai Light" panose="020B0303030403030204" pitchFamily="34" charset="-78"/>
                <a:sym typeface="Arial"/>
              </a:rPr>
              <a:t>use only real part</a:t>
            </a:r>
            <a:endParaRPr lang="en-US" sz="200" dirty="0">
              <a:solidFill>
                <a:srgbClr val="002060"/>
              </a:solidFill>
              <a:highlight>
                <a:srgbClr val="FFFFFF"/>
              </a:highlight>
              <a:latin typeface="Dubai Light" panose="020B0303030403030204" pitchFamily="34" charset="-78"/>
              <a:ea typeface="Arial"/>
              <a:cs typeface="Dubai Light" panose="020B0303030403030204" pitchFamily="34" charset="-78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90547" y="3384376"/>
            <a:ext cx="13271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better </a:t>
            </a:r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for </a:t>
            </a:r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compression</a:t>
            </a:r>
            <a:endParaRPr lang="en-US" sz="1100" dirty="0">
              <a:solidFill>
                <a:schemeClr val="accent2">
                  <a:lumMod val="75000"/>
                </a:schemeClr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162" y="1967316"/>
            <a:ext cx="2491956" cy="5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8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2"/>
          <p:cNvSpPr txBox="1">
            <a:spLocks noGrp="1"/>
          </p:cNvSpPr>
          <p:nvPr>
            <p:ph type="title"/>
          </p:nvPr>
        </p:nvSpPr>
        <p:spPr>
          <a:xfrm>
            <a:off x="715050" y="630915"/>
            <a:ext cx="77139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 smtClean="0">
                <a:solidFill>
                  <a:schemeClr val="lt1"/>
                </a:solidFill>
              </a:rPr>
              <a:t>Modified DCT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06502" y="3413413"/>
            <a:ext cx="18517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two input blocks at a </a:t>
            </a:r>
            <a:r>
              <a:rPr lang="en-US" sz="1200" dirty="0" smtClean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time</a:t>
            </a:r>
            <a:endParaRPr lang="en-US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33" y="1616293"/>
            <a:ext cx="4815934" cy="144814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26712" y="3410620"/>
            <a:ext cx="2374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avoid artifacts </a:t>
            </a:r>
            <a:r>
              <a:rPr lang="en-US" sz="1200" dirty="0" smtClean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at block </a:t>
            </a:r>
            <a:r>
              <a:rPr 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boundaries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234183" y="3549119"/>
            <a:ext cx="455677" cy="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182485" y="3959373"/>
            <a:ext cx="27863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MS Reference Sans Serif" panose="020B0604030504040204" pitchFamily="34" charset="0"/>
                <a:ea typeface="LG Smart UI Light" panose="020B0300000101010101" pitchFamily="50" charset="-127"/>
              </a:rPr>
              <a:t>used widely in audio compression</a:t>
            </a:r>
            <a:endParaRPr lang="en-US" sz="1200" b="1" dirty="0">
              <a:latin typeface="MS Reference Sans Serif" panose="020B0604030504040204" pitchFamily="34" charset="0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514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Block Diagram of an MP3 Encoder |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00" y="1564789"/>
            <a:ext cx="7277100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4" name="Google Shape;1424;p107"/>
          <p:cNvSpPr txBox="1">
            <a:spLocks noGrp="1"/>
          </p:cNvSpPr>
          <p:nvPr>
            <p:ph type="title"/>
          </p:nvPr>
        </p:nvSpPr>
        <p:spPr>
          <a:xfrm>
            <a:off x="714000" y="783497"/>
            <a:ext cx="771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 smtClean="0">
                <a:solidFill>
                  <a:srgbClr val="0070C0"/>
                </a:solidFill>
              </a:rPr>
              <a:t>MP3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50052" y="1213091"/>
            <a:ext cx="16417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MPEG-1 Audio Layer-3</a:t>
            </a:r>
          </a:p>
        </p:txBody>
      </p:sp>
    </p:spTree>
    <p:extLst>
      <p:ext uri="{BB962C8B-B14F-4D97-AF65-F5344CB8AC3E}">
        <p14:creationId xmlns:p14="http://schemas.microsoft.com/office/powerpoint/2010/main" val="311396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5"/>
          <p:cNvSpPr txBox="1">
            <a:spLocks noGrp="1"/>
          </p:cNvSpPr>
          <p:nvPr>
            <p:ph type="ctrTitle"/>
          </p:nvPr>
        </p:nvSpPr>
        <p:spPr>
          <a:xfrm>
            <a:off x="715050" y="1452122"/>
            <a:ext cx="77139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642" name="Google Shape;642;p45"/>
          <p:cNvSpPr txBox="1">
            <a:spLocks noGrp="1"/>
          </p:cNvSpPr>
          <p:nvPr>
            <p:ph type="title" idx="2"/>
          </p:nvPr>
        </p:nvSpPr>
        <p:spPr>
          <a:xfrm>
            <a:off x="1096200" y="3366063"/>
            <a:ext cx="23172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chemeClr val="dk1"/>
                </a:solidFill>
              </a:rPr>
              <a:t>Theory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44" name="Google Shape;644;p45"/>
          <p:cNvSpPr txBox="1">
            <a:spLocks noGrp="1"/>
          </p:cNvSpPr>
          <p:nvPr>
            <p:ph type="title" idx="3"/>
          </p:nvPr>
        </p:nvSpPr>
        <p:spPr>
          <a:xfrm>
            <a:off x="3413400" y="3367738"/>
            <a:ext cx="23172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 smtClean="0">
                <a:solidFill>
                  <a:schemeClr val="dk1"/>
                </a:solidFill>
              </a:rPr>
              <a:t>Methods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46" name="Google Shape;646;p45"/>
          <p:cNvSpPr txBox="1">
            <a:spLocks noGrp="1"/>
          </p:cNvSpPr>
          <p:nvPr>
            <p:ph type="title" idx="5"/>
          </p:nvPr>
        </p:nvSpPr>
        <p:spPr>
          <a:xfrm>
            <a:off x="5763750" y="3367763"/>
            <a:ext cx="23172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 smtClean="0">
                <a:solidFill>
                  <a:schemeClr val="dk1"/>
                </a:solidFill>
              </a:rPr>
              <a:t>Example</a:t>
            </a:r>
            <a:endParaRPr baseline="-25000" dirty="0">
              <a:solidFill>
                <a:schemeClr val="dk1"/>
              </a:solidFill>
            </a:endParaRPr>
          </a:p>
        </p:txBody>
      </p:sp>
      <p:sp>
        <p:nvSpPr>
          <p:cNvPr id="654" name="Google Shape;654;p45"/>
          <p:cNvSpPr txBox="1">
            <a:spLocks noGrp="1"/>
          </p:cNvSpPr>
          <p:nvPr>
            <p:ph type="title" idx="2"/>
          </p:nvPr>
        </p:nvSpPr>
        <p:spPr>
          <a:xfrm>
            <a:off x="1946400" y="2701717"/>
            <a:ext cx="6168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 b="1">
                <a:solidFill>
                  <a:srgbClr val="323C50"/>
                </a:solidFill>
              </a:rPr>
              <a:t>01</a:t>
            </a:r>
            <a:endParaRPr sz="2200" b="1">
              <a:solidFill>
                <a:srgbClr val="323C50"/>
              </a:solidFill>
            </a:endParaRPr>
          </a:p>
        </p:txBody>
      </p:sp>
      <p:sp>
        <p:nvSpPr>
          <p:cNvPr id="655" name="Google Shape;655;p45"/>
          <p:cNvSpPr txBox="1">
            <a:spLocks noGrp="1"/>
          </p:cNvSpPr>
          <p:nvPr>
            <p:ph type="title" idx="2"/>
          </p:nvPr>
        </p:nvSpPr>
        <p:spPr>
          <a:xfrm>
            <a:off x="4263600" y="2701717"/>
            <a:ext cx="6168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 b="1">
                <a:solidFill>
                  <a:srgbClr val="323C50"/>
                </a:solidFill>
              </a:rPr>
              <a:t>02</a:t>
            </a:r>
            <a:endParaRPr sz="2200" b="1">
              <a:solidFill>
                <a:srgbClr val="323C50"/>
              </a:solidFill>
            </a:endParaRPr>
          </a:p>
        </p:txBody>
      </p:sp>
      <p:sp>
        <p:nvSpPr>
          <p:cNvPr id="656" name="Google Shape;656;p45"/>
          <p:cNvSpPr txBox="1">
            <a:spLocks noGrp="1"/>
          </p:cNvSpPr>
          <p:nvPr>
            <p:ph type="title" idx="2"/>
          </p:nvPr>
        </p:nvSpPr>
        <p:spPr>
          <a:xfrm>
            <a:off x="6613950" y="2701713"/>
            <a:ext cx="6168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 b="1">
                <a:solidFill>
                  <a:srgbClr val="323C50"/>
                </a:solidFill>
              </a:rPr>
              <a:t>03</a:t>
            </a:r>
            <a:endParaRPr sz="2200" b="1">
              <a:solidFill>
                <a:srgbClr val="323C50"/>
              </a:solidFill>
            </a:endParaRPr>
          </a:p>
        </p:txBody>
      </p:sp>
      <p:sp>
        <p:nvSpPr>
          <p:cNvPr id="660" name="Google Shape;660;p45"/>
          <p:cNvSpPr/>
          <p:nvPr/>
        </p:nvSpPr>
        <p:spPr>
          <a:xfrm>
            <a:off x="6580800" y="2560117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6F85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5"/>
          <p:cNvSpPr/>
          <p:nvPr/>
        </p:nvSpPr>
        <p:spPr>
          <a:xfrm>
            <a:off x="4230450" y="2560117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6F85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5"/>
          <p:cNvSpPr/>
          <p:nvPr/>
        </p:nvSpPr>
        <p:spPr>
          <a:xfrm>
            <a:off x="1913250" y="2560117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6F857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066" y="401879"/>
            <a:ext cx="5814654" cy="4360992"/>
          </a:xfrm>
          <a:prstGeom prst="roundRect">
            <a:avLst>
              <a:gd name="adj" fmla="val 0"/>
            </a:avLst>
          </a:prstGeom>
        </p:spPr>
      </p:pic>
      <p:sp>
        <p:nvSpPr>
          <p:cNvPr id="9" name="Rectangle 8"/>
          <p:cNvSpPr/>
          <p:nvPr/>
        </p:nvSpPr>
        <p:spPr>
          <a:xfrm>
            <a:off x="-23454" y="2165360"/>
            <a:ext cx="3017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Franklin Gothic Demi" panose="020B0703020102020204" pitchFamily="34" charset="0"/>
              </a:rPr>
              <a:t>Total loyalty fee for MP3 in ’06</a:t>
            </a:r>
          </a:p>
          <a:p>
            <a:pPr algn="ctr"/>
            <a:r>
              <a:rPr lang="en-US" b="1" dirty="0">
                <a:latin typeface="Franklin Gothic Demi" panose="020B0703020102020204" pitchFamily="34" charset="0"/>
              </a:rPr>
              <a:t>100 million euros</a:t>
            </a:r>
          </a:p>
        </p:txBody>
      </p:sp>
    </p:spTree>
    <p:extLst>
      <p:ext uri="{BB962C8B-B14F-4D97-AF65-F5344CB8AC3E}">
        <p14:creationId xmlns:p14="http://schemas.microsoft.com/office/powerpoint/2010/main" val="4098333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09"/>
          <p:cNvSpPr txBox="1">
            <a:spLocks noGrp="1"/>
          </p:cNvSpPr>
          <p:nvPr>
            <p:ph type="subTitle" idx="1"/>
          </p:nvPr>
        </p:nvSpPr>
        <p:spPr>
          <a:xfrm>
            <a:off x="4803050" y="1501140"/>
            <a:ext cx="4318500" cy="21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 algn="l">
              <a:spcBef>
                <a:spcPts val="1000"/>
              </a:spcBef>
              <a:buClr>
                <a:srgbClr val="E06666"/>
              </a:buClr>
              <a:buFont typeface="Arial"/>
              <a:buChar char="●"/>
            </a:pPr>
            <a:r>
              <a:rPr lang="en-US" dirty="0" smtClean="0">
                <a:solidFill>
                  <a:schemeClr val="dk1"/>
                </a:solidFill>
                <a:latin typeface="Lato" panose="020B0600000101010101" charset="0"/>
                <a:ea typeface="Arial"/>
                <a:cs typeface="Lato" panose="020B0600000101010101" charset="0"/>
                <a:sym typeface="Arial"/>
              </a:rPr>
              <a:t>www.sciencedirect.com</a:t>
            </a:r>
            <a:r>
              <a:rPr lang="en-US" dirty="0">
                <a:solidFill>
                  <a:schemeClr val="dk1"/>
                </a:solidFill>
                <a:latin typeface="Lato" panose="020B0600000101010101" charset="0"/>
                <a:ea typeface="Arial"/>
                <a:cs typeface="Lato" panose="020B0600000101010101" charset="0"/>
                <a:sym typeface="Arial"/>
              </a:rPr>
              <a:t>/</a:t>
            </a:r>
            <a:endParaRPr lang="en-US" dirty="0">
              <a:solidFill>
                <a:schemeClr val="dk1"/>
              </a:solidFill>
              <a:latin typeface="Lato" panose="020B0600000101010101" charset="0"/>
              <a:cs typeface="Lato" panose="020B0600000101010101" charset="0"/>
            </a:endParaRPr>
          </a:p>
          <a:p>
            <a:pPr indent="-317500" algn="l">
              <a:spcBef>
                <a:spcPts val="1000"/>
              </a:spcBef>
              <a:buClr>
                <a:srgbClr val="E06666"/>
              </a:buClr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microscopy.berkeley.edu</a:t>
            </a:r>
            <a:r>
              <a:rPr lang="en" dirty="0" smtClean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/</a:t>
            </a:r>
            <a:endParaRPr dirty="0">
              <a:solidFill>
                <a:schemeClr val="dk1"/>
              </a:solidFill>
              <a:latin typeface="Lato" panose="020B0600000101010101" charset="0"/>
              <a:cs typeface="Lato" panose="020B0600000101010101" charset="0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Arial"/>
              <a:buChar char="●"/>
            </a:pPr>
            <a:r>
              <a:rPr lang="en" dirty="0" smtClean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mintnlatte.tistory.com</a:t>
            </a:r>
            <a:r>
              <a:rPr lang="en" dirty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/</a:t>
            </a:r>
            <a:endParaRPr dirty="0">
              <a:solidFill>
                <a:schemeClr val="dk1"/>
              </a:solidFill>
              <a:latin typeface="Lato" panose="020B0600000101010101" charset="0"/>
              <a:cs typeface="Lato" panose="020B0600000101010101" charset="0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Arial"/>
              <a:buChar char="●"/>
            </a:pPr>
            <a:r>
              <a:rPr lang="en" dirty="0" smtClean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watershipdown42.weebly.com</a:t>
            </a:r>
            <a:r>
              <a:rPr lang="en" dirty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/</a:t>
            </a:r>
            <a:endParaRPr dirty="0">
              <a:solidFill>
                <a:schemeClr val="dk1"/>
              </a:solidFill>
              <a:latin typeface="Lato" panose="020B0600000101010101" charset="0"/>
              <a:cs typeface="Lato" panose="020B0600000101010101" charset="0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Arial"/>
              <a:buChar char="●"/>
            </a:pPr>
            <a:r>
              <a:rPr lang="en" dirty="0" smtClean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de.slideshare.net/deepikakamboj946</a:t>
            </a:r>
            <a:r>
              <a:rPr lang="en" dirty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/</a:t>
            </a:r>
            <a:endParaRPr dirty="0">
              <a:solidFill>
                <a:schemeClr val="dk1"/>
              </a:solidFill>
              <a:latin typeface="Lato" panose="020B0600000101010101" charset="0"/>
              <a:cs typeface="Lato" panose="020B0600000101010101" charset="0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Arial"/>
              <a:buChar char="●"/>
            </a:pPr>
            <a:r>
              <a:rPr lang="en" dirty="0" smtClean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web.sonoma.edu/esee/courses/ee442/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Lato"/>
              <a:buNone/>
            </a:pPr>
            <a:endParaRPr dirty="0">
              <a:solidFill>
                <a:schemeClr val="dk1"/>
              </a:solidFill>
              <a:latin typeface="Lato" panose="020B0600000101010101" charset="0"/>
              <a:cs typeface="Lato" panose="020B0600000101010101" charset="0"/>
            </a:endParaRPr>
          </a:p>
        </p:txBody>
      </p:sp>
      <p:sp>
        <p:nvSpPr>
          <p:cNvPr id="5" name="Google Shape;780;p58"/>
          <p:cNvSpPr txBox="1">
            <a:spLocks/>
          </p:cNvSpPr>
          <p:nvPr/>
        </p:nvSpPr>
        <p:spPr>
          <a:xfrm>
            <a:off x="715010" y="847725"/>
            <a:ext cx="7713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Red Hat Text"/>
              <a:buNone/>
              <a:defRPr sz="30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10" name="Google Shape;1453;p109"/>
          <p:cNvSpPr txBox="1">
            <a:spLocks/>
          </p:cNvSpPr>
          <p:nvPr/>
        </p:nvSpPr>
        <p:spPr>
          <a:xfrm>
            <a:off x="1068425" y="1501140"/>
            <a:ext cx="3401975" cy="21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17500" algn="l">
              <a:spcBef>
                <a:spcPts val="1000"/>
              </a:spcBef>
              <a:buClr>
                <a:srgbClr val="E06666"/>
              </a:buClr>
              <a:buFont typeface="Arial"/>
              <a:buChar char="●"/>
            </a:pPr>
            <a:r>
              <a:rPr lang="en-US" dirty="0" smtClean="0">
                <a:solidFill>
                  <a:schemeClr val="dk1"/>
                </a:solidFill>
                <a:latin typeface="Lato" panose="020B0600000101010101" charset="0"/>
                <a:ea typeface="Arial"/>
                <a:cs typeface="Lato" panose="020B0600000101010101" charset="0"/>
                <a:sym typeface="Arial"/>
              </a:rPr>
              <a:t>wiki.gurubee.net/</a:t>
            </a:r>
          </a:p>
          <a:p>
            <a:pPr indent="-317500" algn="l">
              <a:spcBef>
                <a:spcPts val="1000"/>
              </a:spcBef>
              <a:buClr>
                <a:srgbClr val="E06666"/>
              </a:buClr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blog.naver.com/vasurada0</a:t>
            </a:r>
            <a:r>
              <a:rPr lang="en-US" dirty="0" smtClean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/</a:t>
            </a:r>
            <a:endParaRPr lang="en-US" dirty="0">
              <a:solidFill>
                <a:schemeClr val="dk1"/>
              </a:solidFill>
              <a:latin typeface="Lato" panose="020B0600000101010101" charset="0"/>
              <a:cs typeface="Lato" panose="020B0600000101010101" charset="0"/>
            </a:endParaRPr>
          </a:p>
          <a:p>
            <a:pPr indent="-317500" algn="l">
              <a:spcBef>
                <a:spcPts val="1000"/>
              </a:spcBef>
              <a:buClr>
                <a:srgbClr val="E06666"/>
              </a:buClr>
              <a:buFont typeface="Arial"/>
              <a:buChar char="●"/>
            </a:pPr>
            <a:r>
              <a:rPr lang="en-US" dirty="0" err="1" smtClean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namu.wiki</a:t>
            </a:r>
            <a:r>
              <a:rPr lang="en-US" dirty="0" smtClean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/</a:t>
            </a:r>
          </a:p>
          <a:p>
            <a:pPr indent="-317500" algn="l">
              <a:spcBef>
                <a:spcPts val="1000"/>
              </a:spcBef>
              <a:buClr>
                <a:srgbClr val="E06666"/>
              </a:buClr>
              <a:buFont typeface="Arial"/>
              <a:buChar char="●"/>
            </a:pPr>
            <a:r>
              <a:rPr lang="en-US" dirty="0" smtClean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wiki.hydrogenaud.io/</a:t>
            </a:r>
          </a:p>
          <a:p>
            <a:pPr indent="-317500" algn="l">
              <a:spcBef>
                <a:spcPts val="1000"/>
              </a:spcBef>
              <a:buClr>
                <a:srgbClr val="E06666"/>
              </a:buClr>
              <a:buFont typeface="Arial"/>
              <a:buChar char="●"/>
            </a:pPr>
            <a:r>
              <a:rPr lang="en-US" dirty="0" smtClean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en.wikipedia.org/</a:t>
            </a:r>
          </a:p>
          <a:p>
            <a:pPr indent="-317500" algn="l">
              <a:spcBef>
                <a:spcPts val="1000"/>
              </a:spcBef>
              <a:buClr>
                <a:srgbClr val="E06666"/>
              </a:buClr>
              <a:buFont typeface="Arial"/>
              <a:buChar char="●"/>
            </a:pPr>
            <a:r>
              <a:rPr lang="en-US" dirty="0" smtClean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www.ktword.co.kr/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en-US" dirty="0">
              <a:solidFill>
                <a:schemeClr val="dk1"/>
              </a:solidFill>
              <a:latin typeface="Lato" panose="020B0600000101010101" charset="0"/>
              <a:cs typeface="La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73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8"/>
          <p:cNvSpPr txBox="1">
            <a:spLocks noGrp="1"/>
          </p:cNvSpPr>
          <p:nvPr>
            <p:ph type="subTitle" idx="1"/>
          </p:nvPr>
        </p:nvSpPr>
        <p:spPr>
          <a:xfrm>
            <a:off x="1068425" y="1501140"/>
            <a:ext cx="3318900" cy="250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 algn="l">
              <a:spcBef>
                <a:spcPts val="1000"/>
              </a:spcBef>
              <a:buClr>
                <a:srgbClr val="E06666"/>
              </a:buClr>
              <a:buFont typeface="Arial"/>
              <a:buChar char="●"/>
            </a:pPr>
            <a:r>
              <a:rPr lang="en-US" dirty="0" smtClean="0">
                <a:solidFill>
                  <a:schemeClr val="dk1"/>
                </a:solidFill>
                <a:latin typeface="Lato" panose="020B0600000101010101" charset="0"/>
                <a:ea typeface="Arial"/>
                <a:cs typeface="Lato" panose="020B0600000101010101" charset="0"/>
                <a:sym typeface="Arial"/>
              </a:rPr>
              <a:t>kocw.or.kr</a:t>
            </a:r>
            <a:r>
              <a:rPr lang="en-US" dirty="0">
                <a:solidFill>
                  <a:schemeClr val="dk1"/>
                </a:solidFill>
                <a:latin typeface="Lato" panose="020B0600000101010101" charset="0"/>
                <a:ea typeface="Arial"/>
                <a:cs typeface="Lato" panose="020B0600000101010101" charset="0"/>
                <a:sym typeface="Arial"/>
              </a:rPr>
              <a:t>/</a:t>
            </a:r>
            <a:endParaRPr lang="en-US" dirty="0">
              <a:solidFill>
                <a:schemeClr val="dk1"/>
              </a:solidFill>
              <a:latin typeface="Lato" panose="020B0600000101010101" charset="0"/>
              <a:cs typeface="Lato" panose="020B0600000101010101" charset="0"/>
            </a:endParaRPr>
          </a:p>
          <a:p>
            <a:pPr lvl="0" indent="-317500" algn="l">
              <a:spcBef>
                <a:spcPts val="1000"/>
              </a:spcBef>
              <a:buClr>
                <a:srgbClr val="E06666"/>
              </a:buClr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movavi.io/</a:t>
            </a:r>
            <a:endParaRPr dirty="0">
              <a:solidFill>
                <a:schemeClr val="dk1"/>
              </a:solidFill>
              <a:latin typeface="Lato" panose="020B0600000101010101" charset="0"/>
              <a:cs typeface="Lato" panose="020B0600000101010101" charset="0"/>
            </a:endParaRPr>
          </a:p>
          <a:p>
            <a:pPr lvl="0" indent="-317500" algn="l">
              <a:spcBef>
                <a:spcPts val="1000"/>
              </a:spcBef>
              <a:buClr>
                <a:srgbClr val="E06666"/>
              </a:buClr>
              <a:buFont typeface="Arial"/>
              <a:buChar char="●"/>
            </a:pPr>
            <a:r>
              <a:rPr lang="en-US" dirty="0" smtClean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www.telecomabc.com/</a:t>
            </a:r>
            <a:endParaRPr dirty="0" smtClean="0">
              <a:solidFill>
                <a:schemeClr val="dk1"/>
              </a:solidFill>
              <a:latin typeface="Lato" panose="020B0600000101010101" charset="0"/>
              <a:cs typeface="Lato" panose="020B0600000101010101" charset="0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Arial"/>
              <a:buChar char="●"/>
            </a:pPr>
            <a:r>
              <a:rPr lang="en-US" dirty="0" smtClean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ece.utexas.edu/</a:t>
            </a:r>
            <a:endParaRPr dirty="0" smtClean="0">
              <a:solidFill>
                <a:schemeClr val="dk1"/>
              </a:solidFill>
              <a:latin typeface="Lato" panose="020B0600000101010101" charset="0"/>
              <a:cs typeface="Lato" panose="020B0600000101010101" charset="0"/>
            </a:endParaRPr>
          </a:p>
          <a:p>
            <a:pPr lvl="0" indent="-317500" algn="l">
              <a:spcBef>
                <a:spcPts val="1000"/>
              </a:spcBef>
              <a:buClr>
                <a:srgbClr val="E06666"/>
              </a:buClr>
              <a:buFont typeface="Arial"/>
              <a:buChar char="●"/>
            </a:pPr>
            <a:r>
              <a:rPr lang="en-US" dirty="0" smtClean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www.dspguide.com/</a:t>
            </a:r>
            <a:endParaRPr dirty="0" smtClean="0">
              <a:solidFill>
                <a:schemeClr val="dk1"/>
              </a:solidFill>
              <a:latin typeface="Lato" panose="020B0600000101010101" charset="0"/>
              <a:cs typeface="Lato" panose="020B0600000101010101" charset="0"/>
            </a:endParaRPr>
          </a:p>
          <a:p>
            <a:pPr lvl="0" indent="-317500" algn="l">
              <a:spcBef>
                <a:spcPts val="1000"/>
              </a:spcBef>
              <a:buClr>
                <a:srgbClr val="E06666"/>
              </a:buClr>
              <a:buFont typeface="Arial"/>
              <a:buChar char="●"/>
            </a:pPr>
            <a:r>
              <a:rPr lang="en-US" dirty="0" smtClean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evive.cc/</a:t>
            </a:r>
          </a:p>
          <a:p>
            <a:pPr indent="-317500" algn="l">
              <a:spcBef>
                <a:spcPts val="1000"/>
              </a:spcBef>
              <a:buClr>
                <a:srgbClr val="E06666"/>
              </a:buClr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ic.ac.uk/</a:t>
            </a:r>
          </a:p>
          <a:p>
            <a:pPr lvl="0" indent="-317500" algn="l">
              <a:spcBef>
                <a:spcPts val="1000"/>
              </a:spcBef>
              <a:buClr>
                <a:srgbClr val="E06666"/>
              </a:buClr>
              <a:buFont typeface="Arial"/>
              <a:buChar char="●"/>
            </a:pPr>
            <a:endParaRPr lang="en-US" dirty="0" smtClean="0">
              <a:solidFill>
                <a:schemeClr val="dk1"/>
              </a:solidFill>
              <a:latin typeface="Lato" panose="020B0600000101010101" charset="0"/>
              <a:cs typeface="Lato" panose="020B0600000101010101" charset="0"/>
            </a:endParaRPr>
          </a:p>
        </p:txBody>
      </p:sp>
      <p:sp>
        <p:nvSpPr>
          <p:cNvPr id="782" name="Google Shape;782;p58"/>
          <p:cNvSpPr txBox="1">
            <a:spLocks noGrp="1"/>
          </p:cNvSpPr>
          <p:nvPr>
            <p:ph type="subTitle" idx="1"/>
          </p:nvPr>
        </p:nvSpPr>
        <p:spPr>
          <a:xfrm>
            <a:off x="4803050" y="1501140"/>
            <a:ext cx="3530400" cy="250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 algn="l">
              <a:spcBef>
                <a:spcPts val="1000"/>
              </a:spcBef>
              <a:buClr>
                <a:srgbClr val="E06666"/>
              </a:buClr>
              <a:buFont typeface="Arial"/>
              <a:buChar char="●"/>
            </a:pPr>
            <a:r>
              <a:rPr lang="en-US" dirty="0" smtClean="0">
                <a:solidFill>
                  <a:schemeClr val="dk1"/>
                </a:solidFill>
                <a:latin typeface="Lato" panose="020B0600000101010101" charset="0"/>
                <a:ea typeface="Arial"/>
                <a:cs typeface="Lato" panose="020B0600000101010101" charset="0"/>
                <a:sym typeface="Arial"/>
              </a:rPr>
              <a:t>tutorialspoint.com/</a:t>
            </a:r>
            <a:endParaRPr lang="en-US" dirty="0" smtClean="0">
              <a:solidFill>
                <a:schemeClr val="dk1"/>
              </a:solidFill>
              <a:latin typeface="Lato" panose="020B0600000101010101" charset="0"/>
              <a:cs typeface="Lato" panose="020B0600000101010101" charset="0"/>
            </a:endParaRPr>
          </a:p>
          <a:p>
            <a:pPr indent="-317500" algn="l">
              <a:spcBef>
                <a:spcPts val="1000"/>
              </a:spcBef>
              <a:buClr>
                <a:srgbClr val="E06666"/>
              </a:buClr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www.handelsblatt.com</a:t>
            </a:r>
            <a:r>
              <a:rPr lang="en-US" dirty="0" smtClean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/</a:t>
            </a:r>
            <a:endParaRPr dirty="0" smtClean="0">
              <a:solidFill>
                <a:schemeClr val="dk1"/>
              </a:solidFill>
              <a:latin typeface="Lato" panose="020B0600000101010101" charset="0"/>
              <a:cs typeface="Lato" panose="020B0600000101010101" charset="0"/>
            </a:endParaRPr>
          </a:p>
          <a:p>
            <a:pPr lvl="0" indent="-317500" algn="l">
              <a:spcBef>
                <a:spcPts val="1000"/>
              </a:spcBef>
              <a:buClr>
                <a:srgbClr val="E06666"/>
              </a:buClr>
              <a:buFont typeface="Arial"/>
              <a:buChar char="●"/>
            </a:pPr>
            <a:r>
              <a:rPr lang="en-US" dirty="0" smtClean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cs.stanford.edu/</a:t>
            </a:r>
            <a:endParaRPr dirty="0">
              <a:solidFill>
                <a:schemeClr val="dk1"/>
              </a:solidFill>
              <a:latin typeface="Lato" panose="020B0600000101010101" charset="0"/>
              <a:cs typeface="Lato" panose="020B0600000101010101" charset="0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Arial"/>
              <a:buChar char="●"/>
            </a:pPr>
            <a:r>
              <a:rPr lang="en-US" dirty="0" smtClean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r</a:t>
            </a:r>
            <a:r>
              <a:rPr lang="en" dirty="0" smtClean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esearchgate.net/</a:t>
            </a:r>
            <a:endParaRPr dirty="0">
              <a:solidFill>
                <a:schemeClr val="dk1"/>
              </a:solidFill>
              <a:latin typeface="Lato" panose="020B0600000101010101" charset="0"/>
              <a:cs typeface="Lato" panose="020B0600000101010101" charset="0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Arial"/>
              <a:buChar char="●"/>
            </a:pPr>
            <a:r>
              <a:rPr lang="en" dirty="0" smtClean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washingtonpost.com/</a:t>
            </a:r>
            <a:endParaRPr dirty="0">
              <a:solidFill>
                <a:schemeClr val="dk1"/>
              </a:solidFill>
              <a:latin typeface="Lato" panose="020B0600000101010101" charset="0"/>
              <a:cs typeface="Lato" panose="020B0600000101010101" charset="0"/>
            </a:endParaRPr>
          </a:p>
          <a:p>
            <a:pPr lvl="0" indent="-317500" algn="l">
              <a:spcBef>
                <a:spcPts val="1000"/>
              </a:spcBef>
              <a:buClr>
                <a:srgbClr val="E06666"/>
              </a:buClr>
              <a:buFont typeface="Arial"/>
              <a:buChar char="●"/>
            </a:pPr>
            <a:r>
              <a:rPr lang="en-US" dirty="0" smtClean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dsp.stackexchange.com/</a:t>
            </a:r>
          </a:p>
          <a:p>
            <a:pPr indent="-317500" algn="l">
              <a:spcBef>
                <a:spcPts val="1000"/>
              </a:spcBef>
              <a:buClr>
                <a:srgbClr val="E06666"/>
              </a:buClr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  <a:latin typeface="Lato" panose="020B0600000101010101" charset="0"/>
                <a:cs typeface="Lato" panose="020B0600000101010101" charset="0"/>
              </a:rPr>
              <a:t>www.mp3-tech.org/</a:t>
            </a:r>
          </a:p>
          <a:p>
            <a:pPr lvl="0" indent="-317500" algn="l">
              <a:spcBef>
                <a:spcPts val="1000"/>
              </a:spcBef>
              <a:buClr>
                <a:srgbClr val="E06666"/>
              </a:buClr>
              <a:buFont typeface="Arial"/>
              <a:buChar char="●"/>
            </a:pPr>
            <a:endParaRPr dirty="0" smtClean="0">
              <a:solidFill>
                <a:schemeClr val="dk1"/>
              </a:solidFill>
              <a:latin typeface="Lato" panose="020B0600000101010101" charset="0"/>
              <a:cs typeface="Lato" panose="020B0600000101010101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Lato"/>
              <a:buNone/>
            </a:pPr>
            <a:endParaRPr dirty="0">
              <a:solidFill>
                <a:schemeClr val="dk1"/>
              </a:solidFill>
              <a:latin typeface="Lato" panose="020B0600000101010101" charset="0"/>
              <a:cs typeface="Lato" panose="020B0600000101010101" charset="0"/>
            </a:endParaRPr>
          </a:p>
        </p:txBody>
      </p:sp>
      <p:sp>
        <p:nvSpPr>
          <p:cNvPr id="6" name="Google Shape;780;p58"/>
          <p:cNvSpPr txBox="1">
            <a:spLocks/>
          </p:cNvSpPr>
          <p:nvPr/>
        </p:nvSpPr>
        <p:spPr>
          <a:xfrm>
            <a:off x="715010" y="847725"/>
            <a:ext cx="7713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Red Hat Text"/>
              <a:buNone/>
              <a:defRPr sz="30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7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10"/>
          <p:cNvSpPr txBox="1">
            <a:spLocks noGrp="1"/>
          </p:cNvSpPr>
          <p:nvPr>
            <p:ph type="ctrTitle"/>
          </p:nvPr>
        </p:nvSpPr>
        <p:spPr>
          <a:xfrm>
            <a:off x="2490470" y="1219835"/>
            <a:ext cx="4147185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Red Hat Text"/>
              <a:buNone/>
            </a:pPr>
            <a:r>
              <a:rPr lang="en" sz="6000" dirty="0" smtClean="0">
                <a:solidFill>
                  <a:schemeClr val="lt1"/>
                </a:solidFill>
              </a:rPr>
              <a:t>THANKS</a:t>
            </a:r>
            <a:endParaRPr sz="6000" dirty="0">
              <a:solidFill>
                <a:schemeClr val="lt1"/>
              </a:solidFill>
            </a:endParaRPr>
          </a:p>
        </p:txBody>
      </p:sp>
      <p:pic>
        <p:nvPicPr>
          <p:cNvPr id="1460" name="Google Shape;1460;p110" descr="C:/Users/uyw46/AppData/Roaming/PolarisOffice/ETemp/21744_13236632/fImage17236502149738874.jpeg"/>
          <p:cNvPicPr preferRelativeResize="0"/>
          <p:nvPr/>
        </p:nvPicPr>
        <p:blipFill rotWithShape="1">
          <a:blip r:embed="rId3">
            <a:alphaModFix/>
          </a:blip>
          <a:srcRect b="7620"/>
          <a:stretch/>
        </p:blipFill>
        <p:spPr>
          <a:xfrm>
            <a:off x="6637655" y="2872104"/>
            <a:ext cx="2083435" cy="1447166"/>
          </a:xfrm>
          <a:prstGeom prst="roundRect">
            <a:avLst>
              <a:gd name="adj" fmla="val 42102"/>
            </a:avLst>
          </a:prstGeom>
          <a:noFill/>
          <a:ln>
            <a:noFill/>
          </a:ln>
        </p:spPr>
      </p:pic>
      <p:pic>
        <p:nvPicPr>
          <p:cNvPr id="1461" name="Google Shape;1461;p110" descr="C:/Users/uyw46/AppData/Roaming/PolarisOffice/ETemp/21744_13236632/fImage5441888149748095.jpe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135" y="2885440"/>
            <a:ext cx="2125980" cy="142049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4850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9"/>
          <p:cNvSpPr txBox="1">
            <a:spLocks noGrp="1"/>
          </p:cNvSpPr>
          <p:nvPr>
            <p:ph type="title"/>
          </p:nvPr>
        </p:nvSpPr>
        <p:spPr>
          <a:xfrm>
            <a:off x="3454405" y="2017466"/>
            <a:ext cx="2502093" cy="993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 smtClean="0"/>
              <a:t>Theory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427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7"/>
          <p:cNvSpPr txBox="1">
            <a:spLocks noGrp="1"/>
          </p:cNvSpPr>
          <p:nvPr>
            <p:ph type="title"/>
          </p:nvPr>
        </p:nvSpPr>
        <p:spPr>
          <a:xfrm>
            <a:off x="4085000" y="1963350"/>
            <a:ext cx="38571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Audio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Signal</a:t>
            </a:r>
            <a:endParaRPr dirty="0"/>
          </a:p>
        </p:txBody>
      </p:sp>
      <p:pic>
        <p:nvPicPr>
          <p:cNvPr id="685" name="Google Shape;685;p47"/>
          <p:cNvPicPr preferRelativeResize="0"/>
          <p:nvPr/>
        </p:nvPicPr>
        <p:blipFill rotWithShape="1">
          <a:blip r:embed="rId3">
            <a:alphaModFix/>
          </a:blip>
          <a:srcRect l="-936" t="-160" r="63311" b="160"/>
          <a:stretch/>
        </p:blipFill>
        <p:spPr>
          <a:xfrm>
            <a:off x="685800" y="1016850"/>
            <a:ext cx="3440576" cy="341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8"/>
          <p:cNvSpPr txBox="1">
            <a:spLocks noGrp="1"/>
          </p:cNvSpPr>
          <p:nvPr>
            <p:ph type="title"/>
          </p:nvPr>
        </p:nvSpPr>
        <p:spPr>
          <a:xfrm>
            <a:off x="715050" y="567415"/>
            <a:ext cx="77139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</a:rPr>
              <a:t>Characteristic of Sound Waves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1" name="Google Shape;691;p48"/>
          <p:cNvSpPr txBox="1">
            <a:spLocks noGrp="1"/>
          </p:cNvSpPr>
          <p:nvPr>
            <p:ph type="subTitle" idx="2"/>
          </p:nvPr>
        </p:nvSpPr>
        <p:spPr>
          <a:xfrm>
            <a:off x="1579522" y="3651087"/>
            <a:ext cx="16644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determines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pitch</a:t>
            </a:r>
            <a:endParaRPr dirty="0"/>
          </a:p>
        </p:txBody>
      </p:sp>
      <p:sp>
        <p:nvSpPr>
          <p:cNvPr id="692" name="Google Shape;692;p48"/>
          <p:cNvSpPr txBox="1">
            <a:spLocks noGrp="1"/>
          </p:cNvSpPr>
          <p:nvPr>
            <p:ph type="subTitle" idx="9"/>
          </p:nvPr>
        </p:nvSpPr>
        <p:spPr>
          <a:xfrm>
            <a:off x="1632650" y="3335720"/>
            <a:ext cx="1558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Frequency</a:t>
            </a:r>
            <a:endParaRPr sz="18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693" name="Google Shape;693;p48"/>
          <p:cNvCxnSpPr/>
          <p:nvPr/>
        </p:nvCxnSpPr>
        <p:spPr>
          <a:xfrm>
            <a:off x="2411722" y="2926509"/>
            <a:ext cx="0" cy="4158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4" name="Google Shape;694;p48"/>
          <p:cNvSpPr/>
          <p:nvPr/>
        </p:nvSpPr>
        <p:spPr>
          <a:xfrm>
            <a:off x="1795825" y="1732520"/>
            <a:ext cx="1231800" cy="11940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5" name="Google Shape;695;p48"/>
          <p:cNvPicPr preferRelativeResize="0"/>
          <p:nvPr/>
        </p:nvPicPr>
        <p:blipFill rotWithShape="1">
          <a:blip r:embed="rId3">
            <a:alphaModFix/>
          </a:blip>
          <a:srcRect l="8303" t="1780" r="69606" b="-1779"/>
          <a:stretch/>
        </p:blipFill>
        <p:spPr>
          <a:xfrm>
            <a:off x="1971325" y="1821545"/>
            <a:ext cx="834176" cy="10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48"/>
          <p:cNvSpPr txBox="1">
            <a:spLocks noGrp="1"/>
          </p:cNvSpPr>
          <p:nvPr>
            <p:ph type="subTitle" idx="2"/>
          </p:nvPr>
        </p:nvSpPr>
        <p:spPr>
          <a:xfrm>
            <a:off x="3739797" y="3651087"/>
            <a:ext cx="16644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determines loudness</a:t>
            </a:r>
            <a:endParaRPr/>
          </a:p>
        </p:txBody>
      </p:sp>
      <p:sp>
        <p:nvSpPr>
          <p:cNvPr id="697" name="Google Shape;697;p48"/>
          <p:cNvSpPr txBox="1">
            <a:spLocks noGrp="1"/>
          </p:cNvSpPr>
          <p:nvPr>
            <p:ph type="subTitle" idx="9"/>
          </p:nvPr>
        </p:nvSpPr>
        <p:spPr>
          <a:xfrm>
            <a:off x="3792925" y="3335720"/>
            <a:ext cx="1558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Amplitude</a:t>
            </a:r>
            <a:endParaRPr sz="18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698" name="Google Shape;698;p48"/>
          <p:cNvCxnSpPr/>
          <p:nvPr/>
        </p:nvCxnSpPr>
        <p:spPr>
          <a:xfrm>
            <a:off x="4571997" y="2926509"/>
            <a:ext cx="0" cy="4158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9" name="Google Shape;699;p48"/>
          <p:cNvSpPr/>
          <p:nvPr/>
        </p:nvSpPr>
        <p:spPr>
          <a:xfrm>
            <a:off x="3956100" y="1732520"/>
            <a:ext cx="1231800" cy="11940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8"/>
          <p:cNvSpPr txBox="1">
            <a:spLocks noGrp="1"/>
          </p:cNvSpPr>
          <p:nvPr>
            <p:ph type="subTitle" idx="2"/>
          </p:nvPr>
        </p:nvSpPr>
        <p:spPr>
          <a:xfrm>
            <a:off x="6116372" y="3651087"/>
            <a:ext cx="16644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determines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characteristic</a:t>
            </a:r>
            <a:endParaRPr/>
          </a:p>
        </p:txBody>
      </p:sp>
      <p:sp>
        <p:nvSpPr>
          <p:cNvPr id="701" name="Google Shape;701;p48"/>
          <p:cNvSpPr txBox="1">
            <a:spLocks noGrp="1"/>
          </p:cNvSpPr>
          <p:nvPr>
            <p:ph type="subTitle" idx="9"/>
          </p:nvPr>
        </p:nvSpPr>
        <p:spPr>
          <a:xfrm>
            <a:off x="6169500" y="3335720"/>
            <a:ext cx="1558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Timbre</a:t>
            </a:r>
            <a:endParaRPr sz="18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702" name="Google Shape;702;p48"/>
          <p:cNvCxnSpPr/>
          <p:nvPr/>
        </p:nvCxnSpPr>
        <p:spPr>
          <a:xfrm>
            <a:off x="6948572" y="2926509"/>
            <a:ext cx="0" cy="4158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3" name="Google Shape;703;p48"/>
          <p:cNvSpPr/>
          <p:nvPr/>
        </p:nvSpPr>
        <p:spPr>
          <a:xfrm>
            <a:off x="6332675" y="1732520"/>
            <a:ext cx="1231800" cy="11940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4" name="Google Shape;704;p48"/>
          <p:cNvPicPr preferRelativeResize="0"/>
          <p:nvPr/>
        </p:nvPicPr>
        <p:blipFill rotWithShape="1">
          <a:blip r:embed="rId3">
            <a:alphaModFix/>
          </a:blip>
          <a:srcRect l="8303" t="1780" r="80034" b="-1779"/>
          <a:stretch/>
        </p:blipFill>
        <p:spPr>
          <a:xfrm>
            <a:off x="6508175" y="1821545"/>
            <a:ext cx="440398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538" y="1923085"/>
            <a:ext cx="419100" cy="873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8"/>
          <p:cNvPicPr preferRelativeResize="0"/>
          <p:nvPr/>
        </p:nvPicPr>
        <p:blipFill rotWithShape="1">
          <a:blip r:embed="rId4">
            <a:alphaModFix/>
          </a:blip>
          <a:srcRect b="5615"/>
          <a:stretch/>
        </p:blipFill>
        <p:spPr>
          <a:xfrm>
            <a:off x="6948575" y="1923094"/>
            <a:ext cx="419100" cy="824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150" y="0"/>
            <a:ext cx="41948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11;p49"/>
          <p:cNvSpPr txBox="1">
            <a:spLocks/>
          </p:cNvSpPr>
          <p:nvPr/>
        </p:nvSpPr>
        <p:spPr>
          <a:xfrm>
            <a:off x="587975" y="1724700"/>
            <a:ext cx="38571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ed Hat Text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Pulse</a:t>
            </a:r>
          </a:p>
          <a:p>
            <a:r>
              <a:rPr lang="en-US" dirty="0" smtClean="0"/>
              <a:t>Code</a:t>
            </a:r>
          </a:p>
          <a:p>
            <a:r>
              <a:rPr lang="en-US" dirty="0" smtClean="0"/>
              <a:t>Modulation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0"/>
          <p:cNvSpPr txBox="1">
            <a:spLocks noGrp="1"/>
          </p:cNvSpPr>
          <p:nvPr>
            <p:ph type="title"/>
          </p:nvPr>
        </p:nvSpPr>
        <p:spPr>
          <a:xfrm>
            <a:off x="715050" y="658855"/>
            <a:ext cx="77139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lt1"/>
                </a:solidFill>
              </a:rPr>
              <a:t>Pulse Code Modulation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718" name="Google Shape;718;p50"/>
          <p:cNvGrpSpPr/>
          <p:nvPr/>
        </p:nvGrpSpPr>
        <p:grpSpPr>
          <a:xfrm>
            <a:off x="1502824" y="2120261"/>
            <a:ext cx="5979574" cy="1254328"/>
            <a:chOff x="238125" y="1335475"/>
            <a:chExt cx="5418735" cy="3034175"/>
          </a:xfrm>
        </p:grpSpPr>
        <p:sp>
          <p:nvSpPr>
            <p:cNvPr id="719" name="Google Shape;719;p50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w="114300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2400" b="1" dirty="0">
                  <a:solidFill>
                    <a:schemeClr val="accent1">
                      <a:lumMod val="9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Encoding</a:t>
              </a:r>
              <a:endParaRPr sz="2400" i="0" strike="noStrike" cap="none" dirty="0">
                <a:solidFill>
                  <a:schemeClr val="accent1">
                    <a:lumMod val="9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w="114300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2000" b="1" dirty="0">
                  <a:solidFill>
                    <a:schemeClr val="accent1">
                      <a:lumMod val="75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Quantization</a:t>
              </a:r>
              <a:endParaRPr sz="2000" i="0" strike="noStrike" cap="none" dirty="0">
                <a:solidFill>
                  <a:schemeClr val="accent1">
                    <a:lumMod val="7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238125" y="1335475"/>
              <a:ext cx="198414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w="114300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2400" b="1" dirty="0" smtClean="0">
                  <a:solidFill>
                    <a:schemeClr val="accent1">
                      <a:lumMod val="50000"/>
                    </a:schemeClr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Sampling</a:t>
              </a:r>
              <a:endParaRPr sz="2400" dirty="0">
                <a:solidFill>
                  <a:schemeClr val="accent1">
                    <a:lumMod val="5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1"/>
          <p:cNvSpPr txBox="1">
            <a:spLocks noGrp="1"/>
          </p:cNvSpPr>
          <p:nvPr>
            <p:ph type="body" idx="4294967295"/>
          </p:nvPr>
        </p:nvSpPr>
        <p:spPr>
          <a:xfrm>
            <a:off x="5286590" y="2870549"/>
            <a:ext cx="2878200" cy="17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b="1" dirty="0">
                <a:solidFill>
                  <a:srgbClr val="DD7E6B"/>
                </a:solidFill>
              </a:rPr>
              <a:t>Nyquist Theorem</a:t>
            </a:r>
            <a:endParaRPr b="1" dirty="0">
              <a:solidFill>
                <a:srgbClr val="DD7E6B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3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 dirty="0">
                <a:solidFill>
                  <a:srgbClr val="000000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To adequately reproduce a signal,</a:t>
            </a:r>
            <a:endParaRPr sz="1200" dirty="0">
              <a:solidFill>
                <a:srgbClr val="000000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 dirty="0">
                <a:solidFill>
                  <a:srgbClr val="000000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it should be periodically sampled at a rate </a:t>
            </a:r>
            <a:endParaRPr sz="1200" dirty="0">
              <a:solidFill>
                <a:srgbClr val="000000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 dirty="0">
                <a:solidFill>
                  <a:srgbClr val="000000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that is twice the highest frequency </a:t>
            </a:r>
            <a:endParaRPr sz="1200" dirty="0">
              <a:solidFill>
                <a:srgbClr val="000000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 dirty="0">
                <a:solidFill>
                  <a:srgbClr val="000000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of the original signal</a:t>
            </a:r>
            <a:endParaRPr sz="19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728" name="Google Shape;7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530" y="1605279"/>
            <a:ext cx="3699796" cy="2774847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1"/>
          <p:cNvSpPr txBox="1"/>
          <p:nvPr/>
        </p:nvSpPr>
        <p:spPr>
          <a:xfrm>
            <a:off x="5286590" y="1691002"/>
            <a:ext cx="2885991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Caveat"/>
                <a:ea typeface="Caveat"/>
                <a:cs typeface="Caveat"/>
                <a:sym typeface="Caveat"/>
              </a:rPr>
              <a:t>“the reduction of a continuous-time signal to a discrete-time signal”</a:t>
            </a:r>
            <a:endParaRPr sz="19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Caveat"/>
                <a:ea typeface="Caveat"/>
                <a:cs typeface="Caveat"/>
                <a:sym typeface="Caveat"/>
              </a:rPr>
              <a:t>Wikipedia</a:t>
            </a:r>
            <a:endParaRPr sz="15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" name="Google Shape;969;p87"/>
          <p:cNvSpPr txBox="1">
            <a:spLocks/>
          </p:cNvSpPr>
          <p:nvPr/>
        </p:nvSpPr>
        <p:spPr>
          <a:xfrm>
            <a:off x="3393279" y="4400447"/>
            <a:ext cx="2357442" cy="4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SzPts val="1600"/>
            </a:pP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en-US" sz="1100" b="1" dirty="0" smtClean="0">
                <a:solidFill>
                  <a:schemeClr val="accent1">
                    <a:lumMod val="75000"/>
                  </a:schemeClr>
                </a:solidFill>
              </a:rPr>
              <a:t>owering sampling rate</a:t>
            </a:r>
            <a:br>
              <a:rPr lang="en-US" sz="11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100" b="1" dirty="0" smtClean="0">
                <a:solidFill>
                  <a:schemeClr val="accent1">
                    <a:lumMod val="75000"/>
                  </a:schemeClr>
                </a:solidFill>
              </a:rPr>
              <a:t>leads to compression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Google Shape;726;p51"/>
          <p:cNvSpPr txBox="1">
            <a:spLocks noGrp="1"/>
          </p:cNvSpPr>
          <p:nvPr>
            <p:ph type="title"/>
          </p:nvPr>
        </p:nvSpPr>
        <p:spPr>
          <a:xfrm>
            <a:off x="715050" y="658855"/>
            <a:ext cx="77139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chemeClr val="lt1"/>
                </a:solidFill>
              </a:rPr>
              <a:t>Sampling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lvic Inflammatory Disease by Slidesgo">
  <a:themeElements>
    <a:clrScheme name="Simple Light">
      <a:dk1>
        <a:srgbClr val="323C50"/>
      </a:dk1>
      <a:lt1>
        <a:srgbClr val="E06666"/>
      </a:lt1>
      <a:dk2>
        <a:srgbClr val="ACE4ED"/>
      </a:dk2>
      <a:lt2>
        <a:srgbClr val="FFF2CC"/>
      </a:lt2>
      <a:accent1>
        <a:srgbClr val="FFC6B3"/>
      </a:accent1>
      <a:accent2>
        <a:srgbClr val="323C50"/>
      </a:accent2>
      <a:accent3>
        <a:srgbClr val="E06666"/>
      </a:accent3>
      <a:accent4>
        <a:srgbClr val="ACE4ED"/>
      </a:accent4>
      <a:accent5>
        <a:srgbClr val="FFF2CC"/>
      </a:accent5>
      <a:accent6>
        <a:srgbClr val="FFC6B3"/>
      </a:accent6>
      <a:hlink>
        <a:srgbClr val="323C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464</Words>
  <Application>Microsoft Office PowerPoint</Application>
  <PresentationFormat>On-screen Show (16:9)</PresentationFormat>
  <Paragraphs>160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59" baseType="lpstr">
      <vt:lpstr>Microsoft YaHei UI</vt:lpstr>
      <vt:lpstr>MS Reference Sans Serif</vt:lpstr>
      <vt:lpstr>Dubai</vt:lpstr>
      <vt:lpstr>Bahnschrift Light</vt:lpstr>
      <vt:lpstr>Mali</vt:lpstr>
      <vt:lpstr>Franklin Gothic Demi</vt:lpstr>
      <vt:lpstr>Arial Rounded MT Bold</vt:lpstr>
      <vt:lpstr>Lato</vt:lpstr>
      <vt:lpstr>Proxima Nova</vt:lpstr>
      <vt:lpstr>Caveat</vt:lpstr>
      <vt:lpstr>Proxima Nova Extrabold</vt:lpstr>
      <vt:lpstr>Dubai Light</vt:lpstr>
      <vt:lpstr>Open Sans</vt:lpstr>
      <vt:lpstr>Microsoft YaHei Light</vt:lpstr>
      <vt:lpstr>HyhwpEQ</vt:lpstr>
      <vt:lpstr>Barlow Semi Condensed</vt:lpstr>
      <vt:lpstr>Yu Gothic UI</vt:lpstr>
      <vt:lpstr>Montserrat</vt:lpstr>
      <vt:lpstr>Red Hat Text</vt:lpstr>
      <vt:lpstr>Bahnschrift</vt:lpstr>
      <vt:lpstr>Staatliches</vt:lpstr>
      <vt:lpstr>LG PC</vt:lpstr>
      <vt:lpstr>LG Smart UI Light</vt:lpstr>
      <vt:lpstr>Lucida Sans</vt:lpstr>
      <vt:lpstr>Arial</vt:lpstr>
      <vt:lpstr>Pelvic Inflammatory Disease by Slidesgo</vt:lpstr>
      <vt:lpstr>PowerPoint Presentation</vt:lpstr>
      <vt:lpstr>Goal</vt:lpstr>
      <vt:lpstr>Contents</vt:lpstr>
      <vt:lpstr>Theory</vt:lpstr>
      <vt:lpstr>Audio Signal</vt:lpstr>
      <vt:lpstr>Characteristic of Sound Waves</vt:lpstr>
      <vt:lpstr>PowerPoint Presentation</vt:lpstr>
      <vt:lpstr>Pulse Code Modulation</vt:lpstr>
      <vt:lpstr>Sampling</vt:lpstr>
      <vt:lpstr>Quantization</vt:lpstr>
      <vt:lpstr>Encoding</vt:lpstr>
      <vt:lpstr>Codec</vt:lpstr>
      <vt:lpstr>Perceptual Coding </vt:lpstr>
      <vt:lpstr>PowerPoint Presentation</vt:lpstr>
      <vt:lpstr>Perceptual Coding</vt:lpstr>
      <vt:lpstr>Perceptual Coding</vt:lpstr>
      <vt:lpstr>Companding</vt:lpstr>
      <vt:lpstr>A-law / μ-law</vt:lpstr>
      <vt:lpstr>PowerPoint Presentation</vt:lpstr>
      <vt:lpstr>Differential PCM</vt:lpstr>
      <vt:lpstr>Adaptive DPCM</vt:lpstr>
      <vt:lpstr>MP3</vt:lpstr>
      <vt:lpstr>Subband Coding</vt:lpstr>
      <vt:lpstr>Temporal masking</vt:lpstr>
      <vt:lpstr>PowerPoint Presentation</vt:lpstr>
      <vt:lpstr>Fast Fourier Transform</vt:lpstr>
      <vt:lpstr>Discrete Cosine Transform</vt:lpstr>
      <vt:lpstr>Modified DCT</vt:lpstr>
      <vt:lpstr>MP3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Audio Compression</dc:title>
  <cp:lastModifiedBy>SK O</cp:lastModifiedBy>
  <cp:revision>92</cp:revision>
  <dcterms:modified xsi:type="dcterms:W3CDTF">2020-10-26T17:55:51Z</dcterms:modified>
</cp:coreProperties>
</file>